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FFCC00"/>
    <a:srgbClr val="EBBC78"/>
    <a:srgbClr val="EBAC78"/>
    <a:srgbClr val="EBB678"/>
    <a:srgbClr val="FFB678"/>
    <a:srgbClr val="FFB664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46" autoAdjust="0"/>
    <p:restoredTop sz="94660"/>
  </p:normalViewPr>
  <p:slideViewPr>
    <p:cSldViewPr>
      <p:cViewPr varScale="1">
        <p:scale>
          <a:sx n="89" d="100"/>
          <a:sy n="89" d="100"/>
        </p:scale>
        <p:origin x="181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12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384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04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40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7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47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75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622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257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06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360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2E55-CFEF-4963-898E-FDCD7976F6F4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703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90679"/>
              </p:ext>
            </p:extLst>
          </p:nvPr>
        </p:nvGraphicFramePr>
        <p:xfrm>
          <a:off x="539551" y="87823"/>
          <a:ext cx="8208912" cy="6653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312"/>
                <a:gridCol w="1975246"/>
                <a:gridCol w="1408851"/>
                <a:gridCol w="1296144"/>
                <a:gridCol w="1643659"/>
                <a:gridCol w="1596700"/>
              </a:tblGrid>
              <a:tr h="285550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ΚΑΘΕΣΤΩΤΑ </a:t>
                      </a:r>
                      <a:r>
                        <a:rPr lang="el-GR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ΕΝΙΣΧΥΣΕΩΝ ΜΕΤΡΩΝ ΣΤΗΡΙΞΗΣ ΕΠΙΧΕΙΡΗΜΑΤΙΚΟΤΗΤΑΣ  </a:t>
                      </a:r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ΛΟΓΩ </a:t>
                      </a:r>
                      <a:r>
                        <a:rPr lang="el-GR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ΤΗΣ ΠΑΝΔΗΜΙΑΣ ΤΟΥ COVID-19 </a:t>
                      </a:r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(*)</a:t>
                      </a:r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endParaRPr lang="el-GR" sz="1100" b="1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92228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u="none" strike="noStrike" dirty="0">
                          <a:effectLst/>
                        </a:rPr>
                        <a:t>α/α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u="none" strike="noStrike" dirty="0">
                          <a:effectLst/>
                        </a:rPr>
                        <a:t>ΜΕΤΡΟ</a:t>
                      </a:r>
                      <a:r>
                        <a:rPr lang="el-GR" sz="800" u="none" strike="noStrike" dirty="0">
                          <a:effectLst/>
                        </a:rPr>
                        <a:t>                          </a:t>
                      </a:r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l-GR" sz="800" u="none" strike="noStrike" dirty="0" smtClean="0">
                          <a:effectLst/>
                        </a:rPr>
                        <a:t>  </a:t>
                      </a:r>
                      <a:r>
                        <a:rPr lang="el-GR" sz="800" b="1" u="none" strike="noStrike" dirty="0">
                          <a:effectLst/>
                        </a:rPr>
                        <a:t>ΚΑΘΕΣΤΩΣ   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Προσωρινό </a:t>
                      </a:r>
                      <a:r>
                        <a:rPr lang="el-GR" sz="900" u="none" strike="noStrike" dirty="0" smtClean="0">
                          <a:effectLst/>
                        </a:rPr>
                        <a:t>Πλαίσιο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3.1</a:t>
                      </a:r>
                    </a:p>
                    <a:p>
                      <a:pPr algn="ctr" fontAlgn="ctr"/>
                      <a:r>
                        <a:rPr lang="en-US" sz="900" b="1" u="none" strike="noStrike" dirty="0" err="1" smtClean="0">
                          <a:effectLst/>
                        </a:rPr>
                        <a:t>Άμεσες</a:t>
                      </a:r>
                      <a:r>
                        <a:rPr lang="en-US" sz="900" b="1" u="none" strike="noStrike" dirty="0" smtClean="0">
                          <a:effectLst/>
                        </a:rPr>
                        <a:t> επ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ιχορηγήσεις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ό</a:t>
                      </a:r>
                      <a:r>
                        <a:rPr lang="el-GR" sz="800" u="none" strike="noStrike" dirty="0" err="1" smtClean="0">
                          <a:effectLst/>
                        </a:rPr>
                        <a:t>ριο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>
                          <a:effectLst/>
                        </a:rPr>
                        <a:t>ενίσχυσης 800.000€            (120.000€ αλιεία, 100.000€ Γεωργία) 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Προσωρινό Πλαίσιο 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Ενισχύσεις υπό μορφή εγγυήσεων δανείων</a:t>
                      </a:r>
                      <a:endParaRPr 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(σωρεύει μόνο με άλλα δάνεια που χορηγούνται από το τμήμα 3.2 ή 3.3 του ΠΠ)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Προσωρινό </a:t>
                      </a:r>
                      <a:r>
                        <a:rPr lang="el-GR" sz="900" u="none" strike="noStrike" dirty="0" smtClean="0">
                          <a:effectLst/>
                        </a:rPr>
                        <a:t>Πλαίσιο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3.10</a:t>
                      </a:r>
                    </a:p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</a:rPr>
                        <a:t>Επ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ιδοτήσεις</a:t>
                      </a:r>
                      <a:r>
                        <a:rPr lang="en-US" sz="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900" b="1" u="none" strike="noStrike" baseline="0" dirty="0" err="1" smtClean="0">
                          <a:effectLst/>
                        </a:rPr>
                        <a:t>μισθού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800" u="none" strike="noStrike" dirty="0">
                          <a:effectLst/>
                        </a:rPr>
                        <a:t>δε σωρεύει με άλλα μέτρα του </a:t>
                      </a:r>
                      <a:r>
                        <a:rPr lang="el-GR" sz="800" u="none" strike="noStrike" dirty="0" err="1">
                          <a:effectLst/>
                        </a:rPr>
                        <a:t>Προσωρινoύ</a:t>
                      </a:r>
                      <a:r>
                        <a:rPr lang="el-GR" sz="800" u="none" strike="noStrike" dirty="0">
                          <a:effectLst/>
                        </a:rPr>
                        <a:t> Πλαισίου</a:t>
                      </a:r>
                      <a:r>
                        <a:rPr lang="el-GR" sz="900" u="none" strike="noStrike" dirty="0">
                          <a:effectLst/>
                        </a:rPr>
                        <a:t>)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</a:rPr>
                        <a:t>Κα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νονισμός</a:t>
                      </a:r>
                      <a:r>
                        <a:rPr lang="en-US" sz="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900" b="1" u="none" strike="noStrike" dirty="0" smtClean="0">
                          <a:effectLst/>
                        </a:rPr>
                        <a:t>Ε.Ε</a:t>
                      </a:r>
                      <a:r>
                        <a:rPr lang="el-GR" sz="900" b="1" u="none" strike="noStrike" dirty="0">
                          <a:effectLst/>
                        </a:rPr>
                        <a:t>. 1407/2013 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DE MINIMIS) 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800" u="none" strike="noStrike" dirty="0" smtClean="0">
                          <a:effectLst/>
                        </a:rPr>
                        <a:t>(</a:t>
                      </a:r>
                      <a:r>
                        <a:rPr lang="el-GR" sz="800" u="none" strike="noStrike" dirty="0">
                          <a:effectLst/>
                        </a:rPr>
                        <a:t>σωρεύει μόνο με τις λοιπές </a:t>
                      </a:r>
                      <a:r>
                        <a:rPr lang="en-US" sz="800" u="none" strike="noStrike" dirty="0" smtClean="0">
                          <a:effectLst/>
                        </a:rPr>
                        <a:t>ε</a:t>
                      </a:r>
                      <a:r>
                        <a:rPr lang="el-GR" sz="800" u="none" strike="noStrike" dirty="0" err="1" smtClean="0">
                          <a:effectLst/>
                        </a:rPr>
                        <a:t>νισχύσεις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 err="1" smtClean="0">
                          <a:effectLst/>
                        </a:rPr>
                        <a:t>de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 err="1">
                          <a:effectLst/>
                        </a:rPr>
                        <a:t>minimis</a:t>
                      </a:r>
                      <a:r>
                        <a:rPr lang="el-GR" sz="800" u="none" strike="noStrike" dirty="0">
                          <a:effectLst/>
                        </a:rPr>
                        <a:t> μέχρι το όριο των 200.000€</a:t>
                      </a:r>
                      <a:r>
                        <a:rPr lang="el-GR" sz="800" u="none" strike="noStrike" dirty="0" smtClean="0">
                          <a:effectLst/>
                        </a:rPr>
                        <a:t>/</a:t>
                      </a:r>
                      <a:endParaRPr lang="en-US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800" u="none" strike="noStrike" dirty="0" smtClean="0">
                          <a:effectLst/>
                        </a:rPr>
                        <a:t>100.000</a:t>
                      </a:r>
                      <a:r>
                        <a:rPr lang="el-GR" sz="800" u="none" strike="noStrike" dirty="0">
                          <a:effectLst/>
                        </a:rPr>
                        <a:t>€ εμπορευματικές μεταφορές την </a:t>
                      </a:r>
                      <a:r>
                        <a:rPr lang="el-GR" sz="800" u="none" strike="noStrike" dirty="0" smtClean="0">
                          <a:effectLst/>
                        </a:rPr>
                        <a:t>τριετία</a:t>
                      </a:r>
                      <a:r>
                        <a:rPr lang="en-US" sz="800" u="none" strike="noStrike" dirty="0" smtClean="0">
                          <a:effectLst/>
                        </a:rPr>
                        <a:t>,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>
                          <a:effectLst/>
                        </a:rPr>
                        <a:t>όχι με τις </a:t>
                      </a:r>
                      <a:r>
                        <a:rPr lang="el-GR" sz="800" u="none" strike="noStrike" dirty="0" smtClean="0">
                          <a:effectLst/>
                        </a:rPr>
                        <a:t>ενισχύσεις </a:t>
                      </a:r>
                      <a:r>
                        <a:rPr lang="el-GR" sz="800" u="none" strike="noStrike" dirty="0">
                          <a:effectLst/>
                        </a:rPr>
                        <a:t>3.1 του ΠΠ)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</a:tr>
              <a:tr h="613932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1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Επιδότηση </a:t>
                      </a:r>
                      <a:r>
                        <a:rPr lang="el-GR" sz="900" u="none" strike="noStrike" dirty="0">
                          <a:effectLst/>
                        </a:rPr>
                        <a:t>τόκων υφιστάμενων δανείων μικρών και μεσαίων επιχειρήσεων πληττόμενων από τα μέτρα αντιμετώπισης της πανδημίας του ιού </a:t>
                      </a:r>
                      <a:r>
                        <a:rPr lang="el-GR" sz="900" u="none" strike="noStrike" dirty="0" smtClean="0">
                          <a:effectLst/>
                        </a:rPr>
                        <a:t>COVID-19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42660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2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 dirty="0">
                          <a:effectLst/>
                        </a:rPr>
                        <a:t>Επιστρεπτέα προκαταβολή</a:t>
                      </a:r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 </a:t>
                      </a:r>
                      <a:r>
                        <a:rPr lang="el-GR" sz="900" u="none" strike="noStrike" dirty="0">
                          <a:effectLst/>
                        </a:rPr>
                        <a:t>(Για όσους το επιλέγουν)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Για όσους επιλέγουν </a:t>
                      </a:r>
                      <a:r>
                        <a:rPr lang="el-GR" sz="900" u="none" strike="noStrike" dirty="0" err="1">
                          <a:effectLst/>
                        </a:rPr>
                        <a:t>de</a:t>
                      </a:r>
                      <a:r>
                        <a:rPr lang="el-GR" sz="900" u="none" strike="noStrike" dirty="0">
                          <a:effectLst/>
                        </a:rPr>
                        <a:t> </a:t>
                      </a:r>
                      <a:r>
                        <a:rPr lang="el-GR" sz="900" u="none" strike="noStrike" dirty="0" err="1">
                          <a:effectLst/>
                        </a:rPr>
                        <a:t>minimis</a:t>
                      </a:r>
                      <a:r>
                        <a:rPr lang="el-GR" sz="900" u="none" strike="noStrike" dirty="0">
                          <a:effectLst/>
                        </a:rPr>
                        <a:t>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</a:tr>
              <a:tr h="856649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3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Εγγυήσεις </a:t>
                      </a:r>
                      <a:r>
                        <a:rPr lang="el-GR" sz="900" u="none" strike="noStrike" dirty="0">
                          <a:effectLst/>
                        </a:rPr>
                        <a:t>Νέων Δανείων Κεφαλαίων Κίνησης για Μικρομεσαίες και Μεγάλες Επιχειρήσεις 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–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err="1" smtClean="0">
                          <a:effectLst/>
                        </a:rPr>
                        <a:t>Eγγύηση</a:t>
                      </a:r>
                      <a:r>
                        <a:rPr lang="el-GR" sz="900" u="none" strike="noStrike" dirty="0" smtClean="0">
                          <a:effectLst/>
                        </a:rPr>
                        <a:t> </a:t>
                      </a:r>
                      <a:r>
                        <a:rPr lang="el-GR" sz="900" u="none" strike="noStrike" dirty="0">
                          <a:effectLst/>
                        </a:rPr>
                        <a:t>80% για το κάθε δάνειο κεφαλαίου κίνησης και επιδότηση της προμήθειας εγγύησης έως και 100% (</a:t>
                      </a:r>
                      <a:r>
                        <a:rPr lang="el-GR" sz="800" u="none" strike="noStrike" dirty="0">
                          <a:effectLst/>
                        </a:rPr>
                        <a:t>ανάλογα με το ύψος προηγούμενων ενισχύσεων</a:t>
                      </a:r>
                      <a:r>
                        <a:rPr lang="el-GR" sz="900" u="none" strike="noStrike" dirty="0" smtClean="0">
                          <a:effectLst/>
                        </a:rPr>
                        <a:t>)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Για την επιδότηση </a:t>
                      </a:r>
                      <a:endParaRPr lang="el-GR" sz="9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προμήθειας </a:t>
                      </a:r>
                      <a:r>
                        <a:rPr lang="el-GR" sz="900" u="none" strike="noStrike" dirty="0">
                          <a:effectLst/>
                        </a:rPr>
                        <a:t>εγγύησης)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(για την εγγύηση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του δανείου)</a:t>
                      </a:r>
                      <a:endParaRPr lang="el-G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925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Αποζημίωση </a:t>
                      </a:r>
                      <a:r>
                        <a:rPr lang="el-GR" sz="900" u="none" strike="noStrike" dirty="0">
                          <a:effectLst/>
                        </a:rPr>
                        <a:t>ειδικού σκοπού για την ενίσχυση επιχειρήσεων λόγω της εμφάνισης και διάδοσης του </a:t>
                      </a:r>
                      <a:r>
                        <a:rPr lang="el-GR" sz="900" u="none" strike="noStrike" dirty="0" err="1">
                          <a:effectLst/>
                        </a:rPr>
                        <a:t>κορωνοϊού</a:t>
                      </a:r>
                      <a:r>
                        <a:rPr lang="el-GR" sz="900" u="none" strike="noStrike" dirty="0">
                          <a:effectLst/>
                        </a:rPr>
                        <a:t> COVID-19 (800 ευρώ</a:t>
                      </a:r>
                      <a:r>
                        <a:rPr lang="el-GR" sz="900" u="none" strike="noStrike" dirty="0" smtClean="0">
                          <a:effectLst/>
                        </a:rPr>
                        <a:t>)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1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Κεφάλαιο </a:t>
                      </a:r>
                      <a:r>
                        <a:rPr lang="el-GR" sz="900" u="none" strike="noStrike" dirty="0">
                          <a:effectLst/>
                        </a:rPr>
                        <a:t>κίνησης με διετή επιδότηση επιτοκίου λόγω πανδημίας COVID-19 από το ΤΕΠΙΧ </a:t>
                      </a:r>
                      <a:r>
                        <a:rPr lang="el-GR" sz="900" u="none" strike="noStrike" dirty="0" smtClean="0">
                          <a:effectLst/>
                        </a:rPr>
                        <a:t>ΙΙ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>
                          <a:effectLst/>
                        </a:rPr>
                        <a:t> </a:t>
                      </a:r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</a:tr>
              <a:tr h="142775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8382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(*) </a:t>
                      </a:r>
                      <a:r>
                        <a:rPr lang="el-GR" sz="800" u="none" strike="noStrike" dirty="0" smtClean="0">
                          <a:effectLst/>
                        </a:rPr>
                        <a:t>Τ</a:t>
                      </a:r>
                      <a:r>
                        <a:rPr lang="en-US" sz="800" u="none" strike="noStrike" dirty="0" smtClean="0">
                          <a:effectLst/>
                        </a:rPr>
                        <a:t>α</a:t>
                      </a:r>
                      <a:r>
                        <a:rPr lang="en-US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800" u="none" strike="noStrike" baseline="0" dirty="0" err="1" smtClean="0">
                          <a:effectLst/>
                        </a:rPr>
                        <a:t>Μέτρ</a:t>
                      </a:r>
                      <a:r>
                        <a:rPr lang="en-US" sz="800" u="none" strike="noStrike" baseline="0" dirty="0" smtClean="0">
                          <a:effectLst/>
                        </a:rPr>
                        <a:t>α Ενίσχυσης που είναι στο ίδιο καθεστώς (ίδιο χρωμα στον πίνακα) σωρεύουν μεταξύ τους και μέχρι του ορίου που τίθεται σε κάθε καθεστώς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Ευθεία γραμμή σύνδεσης 6"/>
          <p:cNvCxnSpPr/>
          <p:nvPr/>
        </p:nvCxnSpPr>
        <p:spPr>
          <a:xfrm>
            <a:off x="827584" y="764704"/>
            <a:ext cx="1944216" cy="10801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89007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270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Χαβιάρα, Αννα</dc:creator>
  <cp:lastModifiedBy>Παπαδοπούλου Δήμητρα</cp:lastModifiedBy>
  <cp:revision>7</cp:revision>
  <dcterms:created xsi:type="dcterms:W3CDTF">2020-05-14T11:38:41Z</dcterms:created>
  <dcterms:modified xsi:type="dcterms:W3CDTF">2021-02-15T08:46:30Z</dcterms:modified>
</cp:coreProperties>
</file>