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9601200" cy="12801600" type="A3"/>
  <p:notesSz cx="6797675" cy="9928225"/>
  <p:defaultTextStyle>
    <a:defPPr>
      <a:defRPr lang="el-GR"/>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09" userDrawn="1">
          <p15:clr>
            <a:srgbClr val="A4A3A4"/>
          </p15:clr>
        </p15:guide>
        <p15:guide id="2" pos="3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3F2D9"/>
    <a:srgbClr val="CCFFFF"/>
    <a:srgbClr val="FFFF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6" autoAdjust="0"/>
    <p:restoredTop sz="94660"/>
  </p:normalViewPr>
  <p:slideViewPr>
    <p:cSldViewPr snapToGrid="0" showGuides="1">
      <p:cViewPr varScale="1">
        <p:scale>
          <a:sx n="63" d="100"/>
          <a:sy n="63" d="100"/>
        </p:scale>
        <p:origin x="2652" y="90"/>
      </p:cViewPr>
      <p:guideLst>
        <p:guide orient="horz" pos="4009"/>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095078"/>
            <a:ext cx="8161020" cy="4456853"/>
          </a:xfrm>
        </p:spPr>
        <p:txBody>
          <a:bodyPr anchor="b"/>
          <a:lstStyle>
            <a:lvl1pPr algn="ctr">
              <a:defRPr sz="6300"/>
            </a:lvl1pPr>
          </a:lstStyle>
          <a:p>
            <a:r>
              <a:rPr lang="el-GR"/>
              <a:t>Στυλ κύριου τίτλου</a:t>
            </a:r>
            <a:endParaRPr lang="en-US" dirty="0"/>
          </a:p>
        </p:txBody>
      </p:sp>
      <p:sp>
        <p:nvSpPr>
          <p:cNvPr id="3" name="Subtitle 2"/>
          <p:cNvSpPr>
            <a:spLocks noGrp="1"/>
          </p:cNvSpPr>
          <p:nvPr>
            <p:ph type="subTitle" idx="1"/>
          </p:nvPr>
        </p:nvSpPr>
        <p:spPr>
          <a:xfrm>
            <a:off x="1200150" y="6723804"/>
            <a:ext cx="7200900" cy="3090756"/>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2E4D4D0-1B63-4885-80F3-3B14497E9E4A}" type="datetimeFigureOut">
              <a:rPr lang="el-GR" smtClean="0"/>
              <a:t>13/10/2022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1222697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2E4D4D0-1B63-4885-80F3-3B14497E9E4A}" type="datetimeFigureOut">
              <a:rPr lang="el-GR" smtClean="0"/>
              <a:t>13/10/2022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3194236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681567"/>
            <a:ext cx="2070259" cy="10848764"/>
          </a:xfrm>
        </p:spPr>
        <p:txBody>
          <a:bodyPr vert="eaVert"/>
          <a:lstStyle/>
          <a:p>
            <a:r>
              <a:rPr lang="el-GR"/>
              <a:t>Στυλ κύριου τίτλου</a:t>
            </a:r>
            <a:endParaRPr lang="en-US" dirty="0"/>
          </a:p>
        </p:txBody>
      </p:sp>
      <p:sp>
        <p:nvSpPr>
          <p:cNvPr id="3" name="Vertical Text Placeholder 2"/>
          <p:cNvSpPr>
            <a:spLocks noGrp="1"/>
          </p:cNvSpPr>
          <p:nvPr>
            <p:ph type="body" orient="vert" idx="1"/>
          </p:nvPr>
        </p:nvSpPr>
        <p:spPr>
          <a:xfrm>
            <a:off x="660083" y="681567"/>
            <a:ext cx="6090761" cy="10848764"/>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2E4D4D0-1B63-4885-80F3-3B14497E9E4A}" type="datetimeFigureOut">
              <a:rPr lang="el-GR" smtClean="0"/>
              <a:t>13/10/2022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1563997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2E4D4D0-1B63-4885-80F3-3B14497E9E4A}" type="datetimeFigureOut">
              <a:rPr lang="el-GR" smtClean="0"/>
              <a:t>13/10/2022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3765378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55082" y="3191514"/>
            <a:ext cx="8281035" cy="5325109"/>
          </a:xfrm>
        </p:spPr>
        <p:txBody>
          <a:bodyPr anchor="b"/>
          <a:lstStyle>
            <a:lvl1pPr>
              <a:defRPr sz="6300"/>
            </a:lvl1pPr>
          </a:lstStyle>
          <a:p>
            <a:r>
              <a:rPr lang="el-GR"/>
              <a:t>Στυλ κύριου τίτλου</a:t>
            </a:r>
            <a:endParaRPr lang="en-US" dirty="0"/>
          </a:p>
        </p:txBody>
      </p:sp>
      <p:sp>
        <p:nvSpPr>
          <p:cNvPr id="3" name="Text Placeholder 2"/>
          <p:cNvSpPr>
            <a:spLocks noGrp="1"/>
          </p:cNvSpPr>
          <p:nvPr>
            <p:ph type="body" idx="1"/>
          </p:nvPr>
        </p:nvSpPr>
        <p:spPr>
          <a:xfrm>
            <a:off x="655082" y="8567000"/>
            <a:ext cx="8281035" cy="2800349"/>
          </a:xfrm>
        </p:spPr>
        <p:txBody>
          <a:bodyPr/>
          <a:lstStyle>
            <a:lvl1pPr marL="0" indent="0">
              <a:buNone/>
              <a:defRPr sz="2520">
                <a:solidFill>
                  <a:schemeClr val="tx1"/>
                </a:solidFill>
              </a:defRPr>
            </a:lvl1pPr>
            <a:lvl2pPr marL="480060" indent="0">
              <a:buNone/>
              <a:defRPr sz="2100">
                <a:solidFill>
                  <a:schemeClr val="tx1">
                    <a:tint val="75000"/>
                  </a:schemeClr>
                </a:solidFill>
              </a:defRPr>
            </a:lvl2pPr>
            <a:lvl3pPr marL="960120" indent="0">
              <a:buNone/>
              <a:defRPr sz="1890">
                <a:solidFill>
                  <a:schemeClr val="tx1">
                    <a:tint val="75000"/>
                  </a:schemeClr>
                </a:solidFill>
              </a:defRPr>
            </a:lvl3pPr>
            <a:lvl4pPr marL="1440180" indent="0">
              <a:buNone/>
              <a:defRPr sz="1680">
                <a:solidFill>
                  <a:schemeClr val="tx1">
                    <a:tint val="75000"/>
                  </a:schemeClr>
                </a:solidFill>
              </a:defRPr>
            </a:lvl4pPr>
            <a:lvl5pPr marL="1920240" indent="0">
              <a:buNone/>
              <a:defRPr sz="1680">
                <a:solidFill>
                  <a:schemeClr val="tx1">
                    <a:tint val="75000"/>
                  </a:schemeClr>
                </a:solidFill>
              </a:defRPr>
            </a:lvl5pPr>
            <a:lvl6pPr marL="2400300" indent="0">
              <a:buNone/>
              <a:defRPr sz="1680">
                <a:solidFill>
                  <a:schemeClr val="tx1">
                    <a:tint val="75000"/>
                  </a:schemeClr>
                </a:solidFill>
              </a:defRPr>
            </a:lvl6pPr>
            <a:lvl7pPr marL="2880360" indent="0">
              <a:buNone/>
              <a:defRPr sz="1680">
                <a:solidFill>
                  <a:schemeClr val="tx1">
                    <a:tint val="75000"/>
                  </a:schemeClr>
                </a:solidFill>
              </a:defRPr>
            </a:lvl7pPr>
            <a:lvl8pPr marL="3360420" indent="0">
              <a:buNone/>
              <a:defRPr sz="1680">
                <a:solidFill>
                  <a:schemeClr val="tx1">
                    <a:tint val="75000"/>
                  </a:schemeClr>
                </a:solidFill>
              </a:defRPr>
            </a:lvl8pPr>
            <a:lvl9pPr marL="3840480" indent="0">
              <a:buNone/>
              <a:defRPr sz="168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72E4D4D0-1B63-4885-80F3-3B14497E9E4A}" type="datetimeFigureOut">
              <a:rPr lang="el-GR" smtClean="0"/>
              <a:t>13/10/2022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1886713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660083" y="3407833"/>
            <a:ext cx="4080510" cy="812249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4860608" y="3407833"/>
            <a:ext cx="4080510" cy="812249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72E4D4D0-1B63-4885-80F3-3B14497E9E4A}" type="datetimeFigureOut">
              <a:rPr lang="el-GR" smtClean="0"/>
              <a:t>13/10/2022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230382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61333" y="681570"/>
            <a:ext cx="8281035" cy="2474384"/>
          </a:xfrm>
        </p:spPr>
        <p:txBody>
          <a:bodyPr/>
          <a:lstStyle/>
          <a:p>
            <a:r>
              <a:rPr lang="el-GR"/>
              <a:t>Στυλ κύριου τίτλου</a:t>
            </a:r>
            <a:endParaRPr lang="en-US" dirty="0"/>
          </a:p>
        </p:txBody>
      </p:sp>
      <p:sp>
        <p:nvSpPr>
          <p:cNvPr id="3" name="Text Placeholder 2"/>
          <p:cNvSpPr>
            <a:spLocks noGrp="1"/>
          </p:cNvSpPr>
          <p:nvPr>
            <p:ph type="body" idx="1"/>
          </p:nvPr>
        </p:nvSpPr>
        <p:spPr>
          <a:xfrm>
            <a:off x="661334" y="3138171"/>
            <a:ext cx="4061757"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61334" y="4676140"/>
            <a:ext cx="4061757" cy="687789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860608" y="3138171"/>
            <a:ext cx="4081761"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4860608" y="4676140"/>
            <a:ext cx="4081761" cy="687789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72E4D4D0-1B63-4885-80F3-3B14497E9E4A}" type="datetimeFigureOut">
              <a:rPr lang="el-GR" smtClean="0"/>
              <a:t>13/10/2022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2118712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72E4D4D0-1B63-4885-80F3-3B14497E9E4A}" type="datetimeFigureOut">
              <a:rPr lang="el-GR" smtClean="0"/>
              <a:t>13/10/2022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1655475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E4D4D0-1B63-4885-80F3-3B14497E9E4A}" type="datetimeFigureOut">
              <a:rPr lang="el-GR" smtClean="0"/>
              <a:t>13/10/2022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1554370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el-GR"/>
              <a:t>Στυλ κύριου τίτλου</a:t>
            </a:r>
            <a:endParaRPr lang="en-US" dirty="0"/>
          </a:p>
        </p:txBody>
      </p:sp>
      <p:sp>
        <p:nvSpPr>
          <p:cNvPr id="3" name="Content Placeholder 2"/>
          <p:cNvSpPr>
            <a:spLocks noGrp="1"/>
          </p:cNvSpPr>
          <p:nvPr>
            <p:ph idx="1"/>
          </p:nvPr>
        </p:nvSpPr>
        <p:spPr>
          <a:xfrm>
            <a:off x="4081760" y="1843196"/>
            <a:ext cx="4860608" cy="9097433"/>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2E4D4D0-1B63-4885-80F3-3B14497E9E4A}" type="datetimeFigureOut">
              <a:rPr lang="el-GR" smtClean="0"/>
              <a:t>13/10/2022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2523868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4081760" y="1843196"/>
            <a:ext cx="4860608" cy="9097433"/>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2E4D4D0-1B63-4885-80F3-3B14497E9E4A}" type="datetimeFigureOut">
              <a:rPr lang="el-GR" smtClean="0"/>
              <a:t>13/10/2022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8FDB69C-D834-4E68-9FA9-61E8CC94F918}" type="slidenum">
              <a:rPr lang="el-GR" smtClean="0"/>
              <a:t>‹#›</a:t>
            </a:fld>
            <a:endParaRPr lang="el-GR"/>
          </a:p>
        </p:txBody>
      </p:sp>
    </p:spTree>
    <p:extLst>
      <p:ext uri="{BB962C8B-B14F-4D97-AF65-F5344CB8AC3E}">
        <p14:creationId xmlns:p14="http://schemas.microsoft.com/office/powerpoint/2010/main" val="1800566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681570"/>
            <a:ext cx="8281035" cy="2474384"/>
          </a:xfrm>
          <a:prstGeom prst="rect">
            <a:avLst/>
          </a:prstGeom>
        </p:spPr>
        <p:txBody>
          <a:bodyPr vert="horz" lIns="91440" tIns="45720" rIns="91440" bIns="45720" rtlCol="0" anchor="ctr">
            <a:normAutofit/>
          </a:bodyPr>
          <a:lstStyle/>
          <a:p>
            <a:r>
              <a:rPr lang="el-GR"/>
              <a:t>Στυλ κύριου τίτλου</a:t>
            </a:r>
            <a:endParaRPr lang="en-US" dirty="0"/>
          </a:p>
        </p:txBody>
      </p:sp>
      <p:sp>
        <p:nvSpPr>
          <p:cNvPr id="3" name="Text Placeholder 2"/>
          <p:cNvSpPr>
            <a:spLocks noGrp="1"/>
          </p:cNvSpPr>
          <p:nvPr>
            <p:ph type="body" idx="1"/>
          </p:nvPr>
        </p:nvSpPr>
        <p:spPr>
          <a:xfrm>
            <a:off x="660083" y="3407833"/>
            <a:ext cx="8281035" cy="812249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660083" y="11865189"/>
            <a:ext cx="2160270" cy="681567"/>
          </a:xfrm>
          <a:prstGeom prst="rect">
            <a:avLst/>
          </a:prstGeom>
        </p:spPr>
        <p:txBody>
          <a:bodyPr vert="horz" lIns="91440" tIns="45720" rIns="91440" bIns="45720" rtlCol="0" anchor="ctr"/>
          <a:lstStyle>
            <a:lvl1pPr algn="l">
              <a:defRPr sz="1260">
                <a:solidFill>
                  <a:schemeClr val="tx1">
                    <a:tint val="75000"/>
                  </a:schemeClr>
                </a:solidFill>
              </a:defRPr>
            </a:lvl1pPr>
          </a:lstStyle>
          <a:p>
            <a:fld id="{72E4D4D0-1B63-4885-80F3-3B14497E9E4A}" type="datetimeFigureOut">
              <a:rPr lang="el-GR" smtClean="0"/>
              <a:t>13/10/2022</a:t>
            </a:fld>
            <a:endParaRPr lang="el-GR"/>
          </a:p>
        </p:txBody>
      </p:sp>
      <p:sp>
        <p:nvSpPr>
          <p:cNvPr id="5" name="Footer Placeholder 4"/>
          <p:cNvSpPr>
            <a:spLocks noGrp="1"/>
          </p:cNvSpPr>
          <p:nvPr>
            <p:ph type="ftr" sz="quarter" idx="3"/>
          </p:nvPr>
        </p:nvSpPr>
        <p:spPr>
          <a:xfrm>
            <a:off x="3180398" y="11865189"/>
            <a:ext cx="3240405" cy="68156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780848" y="11865189"/>
            <a:ext cx="2160270" cy="681567"/>
          </a:xfrm>
          <a:prstGeom prst="rect">
            <a:avLst/>
          </a:prstGeom>
        </p:spPr>
        <p:txBody>
          <a:bodyPr vert="horz" lIns="91440" tIns="45720" rIns="91440" bIns="45720" rtlCol="0" anchor="ctr"/>
          <a:lstStyle>
            <a:lvl1pPr algn="r">
              <a:defRPr sz="1260">
                <a:solidFill>
                  <a:schemeClr val="tx1">
                    <a:tint val="75000"/>
                  </a:schemeClr>
                </a:solidFill>
              </a:defRPr>
            </a:lvl1pPr>
          </a:lstStyle>
          <a:p>
            <a:fld id="{88FDB69C-D834-4E68-9FA9-61E8CC94F918}" type="slidenum">
              <a:rPr lang="el-GR" smtClean="0"/>
              <a:t>‹#›</a:t>
            </a:fld>
            <a:endParaRPr lang="el-GR"/>
          </a:p>
        </p:txBody>
      </p:sp>
    </p:spTree>
    <p:extLst>
      <p:ext uri="{BB962C8B-B14F-4D97-AF65-F5344CB8AC3E}">
        <p14:creationId xmlns:p14="http://schemas.microsoft.com/office/powerpoint/2010/main" val="26629515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60120" rtl="0" eaLnBrk="1" latinLnBrk="0" hangingPunct="1">
        <a:lnSpc>
          <a:spcPct val="90000"/>
        </a:lnSpc>
        <a:spcBef>
          <a:spcPct val="0"/>
        </a:spcBef>
        <a:buNone/>
        <a:defRPr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 name="Εικόνα 12"/>
          <p:cNvPicPr>
            <a:picLocks noChangeAspect="1"/>
          </p:cNvPicPr>
          <p:nvPr/>
        </p:nvPicPr>
        <p:blipFill>
          <a:blip r:embed="rId2"/>
          <a:stretch>
            <a:fillRect/>
          </a:stretch>
        </p:blipFill>
        <p:spPr>
          <a:xfrm>
            <a:off x="7466450" y="11203046"/>
            <a:ext cx="1726940" cy="1030851"/>
          </a:xfrm>
          <a:prstGeom prst="rect">
            <a:avLst/>
          </a:prstGeom>
        </p:spPr>
      </p:pic>
      <p:sp>
        <p:nvSpPr>
          <p:cNvPr id="16" name="TextBox 15"/>
          <p:cNvSpPr txBox="1"/>
          <p:nvPr/>
        </p:nvSpPr>
        <p:spPr>
          <a:xfrm>
            <a:off x="316422" y="522252"/>
            <a:ext cx="6915147" cy="1200329"/>
          </a:xfrm>
          <a:prstGeom prst="rect">
            <a:avLst/>
          </a:prstGeom>
          <a:noFill/>
        </p:spPr>
        <p:txBody>
          <a:bodyPr wrap="square" rtlCol="0">
            <a:spAutoFit/>
          </a:bodyPr>
          <a:lstStyle/>
          <a:p>
            <a:r>
              <a:rPr lang="el-GR" sz="3600" b="1" dirty="0">
                <a:solidFill>
                  <a:schemeClr val="accent5">
                    <a:lumMod val="75000"/>
                  </a:schemeClr>
                </a:solidFill>
                <a:latin typeface="Calibri" panose="020F0502020204030204" pitchFamily="34" charset="0"/>
                <a:cs typeface="Calibri" panose="020F0502020204030204" pitchFamily="34" charset="0"/>
              </a:rPr>
              <a:t>ΕΠΙΧΕΙΡΗΣΙΑΚΟ ΠΡΟΓΡΑΜΜΑ </a:t>
            </a:r>
            <a:br>
              <a:rPr lang="el-GR" sz="3600" b="1" dirty="0">
                <a:solidFill>
                  <a:schemeClr val="accent5">
                    <a:lumMod val="75000"/>
                  </a:schemeClr>
                </a:solidFill>
                <a:latin typeface="Calibri" panose="020F0502020204030204" pitchFamily="34" charset="0"/>
                <a:cs typeface="Calibri" panose="020F0502020204030204" pitchFamily="34" charset="0"/>
              </a:rPr>
            </a:br>
            <a:r>
              <a:rPr lang="el-GR" sz="3600" b="1" dirty="0">
                <a:solidFill>
                  <a:schemeClr val="accent5">
                    <a:lumMod val="75000"/>
                  </a:schemeClr>
                </a:solidFill>
                <a:latin typeface="Calibri" panose="020F0502020204030204" pitchFamily="34" charset="0"/>
                <a:cs typeface="Calibri" panose="020F0502020204030204" pitchFamily="34" charset="0"/>
              </a:rPr>
              <a:t>«Βόρειο Αιγαίο» 2014-2020</a:t>
            </a:r>
          </a:p>
        </p:txBody>
      </p:sp>
      <p:sp>
        <p:nvSpPr>
          <p:cNvPr id="17" name="Ορθογώνιο 16"/>
          <p:cNvSpPr/>
          <p:nvPr/>
        </p:nvSpPr>
        <p:spPr>
          <a:xfrm>
            <a:off x="1707781" y="12174139"/>
            <a:ext cx="6038850" cy="382092"/>
          </a:xfrm>
          <a:prstGeom prst="rect">
            <a:avLst/>
          </a:prstGeom>
        </p:spPr>
        <p:txBody>
          <a:bodyPr wrap="square">
            <a:spAutoFit/>
          </a:bodyPr>
          <a:lstStyle/>
          <a:p>
            <a:pPr algn="ctr">
              <a:lnSpc>
                <a:spcPct val="150000"/>
              </a:lnSpc>
            </a:pPr>
            <a:r>
              <a:rPr lang="el-GR" sz="1400" b="1" dirty="0"/>
              <a:t>Με την συγχρηματοδότηση της Ελλάδας και της Ευρωπαϊκής Ένωσης</a:t>
            </a:r>
          </a:p>
        </p:txBody>
      </p:sp>
      <p:sp>
        <p:nvSpPr>
          <p:cNvPr id="21" name="Ορθογώνιο 20"/>
          <p:cNvSpPr/>
          <p:nvPr/>
        </p:nvSpPr>
        <p:spPr>
          <a:xfrm>
            <a:off x="7306398" y="1673210"/>
            <a:ext cx="1541576" cy="338554"/>
          </a:xfrm>
          <a:prstGeom prst="rect">
            <a:avLst/>
          </a:prstGeom>
        </p:spPr>
        <p:txBody>
          <a:bodyPr wrap="none">
            <a:spAutoFit/>
          </a:bodyPr>
          <a:lstStyle/>
          <a:p>
            <a:r>
              <a:rPr lang="en-US" sz="1600" b="1" dirty="0">
                <a:solidFill>
                  <a:schemeClr val="accent5">
                    <a:lumMod val="75000"/>
                  </a:schemeClr>
                </a:solidFill>
                <a:latin typeface="Cambria" panose="02040503050406030204" pitchFamily="18" charset="0"/>
              </a:rPr>
              <a:t>www.pepba.gr</a:t>
            </a:r>
            <a:endParaRPr lang="el-GR" sz="1600" b="1" dirty="0">
              <a:solidFill>
                <a:schemeClr val="accent5">
                  <a:lumMod val="75000"/>
                </a:schemeClr>
              </a:solidFill>
              <a:latin typeface="Cambria" panose="02040503050406030204" pitchFamily="18" charset="0"/>
            </a:endParaRPr>
          </a:p>
        </p:txBody>
      </p:sp>
      <p:pic>
        <p:nvPicPr>
          <p:cNvPr id="22" name="Εικόνα 21"/>
          <p:cNvPicPr>
            <a:picLocks noChangeAspect="1"/>
          </p:cNvPicPr>
          <p:nvPr/>
        </p:nvPicPr>
        <p:blipFill>
          <a:blip r:embed="rId3"/>
          <a:stretch>
            <a:fillRect/>
          </a:stretch>
        </p:blipFill>
        <p:spPr>
          <a:xfrm>
            <a:off x="374285" y="2033857"/>
            <a:ext cx="8705843" cy="48772"/>
          </a:xfrm>
          <a:prstGeom prst="rect">
            <a:avLst/>
          </a:prstGeom>
          <a:solidFill>
            <a:srgbClr val="FFFFFF"/>
          </a:solidFill>
        </p:spPr>
      </p:pic>
      <p:sp>
        <p:nvSpPr>
          <p:cNvPr id="24" name="Ορθογώνιο 23"/>
          <p:cNvSpPr/>
          <p:nvPr/>
        </p:nvSpPr>
        <p:spPr>
          <a:xfrm>
            <a:off x="374285" y="7412769"/>
            <a:ext cx="5803661" cy="1508105"/>
          </a:xfrm>
          <a:prstGeom prst="rect">
            <a:avLst/>
          </a:prstGeom>
          <a:noFill/>
        </p:spPr>
        <p:txBody>
          <a:bodyPr wrap="square">
            <a:spAutoFit/>
          </a:bodyPr>
          <a:lstStyle/>
          <a:p>
            <a:pPr marL="342900" indent="-342900">
              <a:buFont typeface="Arial" panose="020B0604020202020204" pitchFamily="34" charset="0"/>
              <a:buChar char="•"/>
            </a:pPr>
            <a:r>
              <a:rPr lang="el-GR" sz="2000" b="1" dirty="0">
                <a:solidFill>
                  <a:schemeClr val="accent6">
                    <a:lumMod val="50000"/>
                  </a:schemeClr>
                </a:solidFill>
                <a:latin typeface="Calibri" panose="020F0502020204030204" pitchFamily="34" charset="0"/>
                <a:cs typeface="Calibri" panose="020F0502020204030204" pitchFamily="34" charset="0"/>
              </a:rPr>
              <a:t>ΕΠΩΝΥΜΙΑ :</a:t>
            </a:r>
          </a:p>
          <a:p>
            <a:r>
              <a:rPr lang="el-GR" sz="2400" b="1" dirty="0">
                <a:solidFill>
                  <a:schemeClr val="accent6">
                    <a:lumMod val="50000"/>
                  </a:schemeClr>
                </a:solidFill>
                <a:latin typeface="Calibri" panose="020F0502020204030204" pitchFamily="34" charset="0"/>
                <a:cs typeface="Calibri" panose="020F0502020204030204" pitchFamily="34" charset="0"/>
              </a:rPr>
              <a:t>……………………….……………………………………………………………</a:t>
            </a:r>
            <a:r>
              <a:rPr lang="en-US" sz="2400" b="1" dirty="0">
                <a:solidFill>
                  <a:schemeClr val="accent6">
                    <a:lumMod val="50000"/>
                  </a:schemeClr>
                </a:solidFill>
                <a:latin typeface="Calibri" panose="020F0502020204030204" pitchFamily="34" charset="0"/>
                <a:cs typeface="Calibri" panose="020F0502020204030204" pitchFamily="34" charset="0"/>
              </a:rPr>
              <a:t>……………………………………………………………………</a:t>
            </a:r>
            <a:r>
              <a:rPr lang="el-GR" sz="2400" b="1" dirty="0">
                <a:solidFill>
                  <a:schemeClr val="accent6">
                    <a:lumMod val="50000"/>
                  </a:schemeClr>
                </a:solidFill>
                <a:latin typeface="Calibri" panose="020F0502020204030204" pitchFamily="34" charset="0"/>
                <a:cs typeface="Calibri" panose="020F0502020204030204" pitchFamily="34" charset="0"/>
              </a:rPr>
              <a:t>…………………………………</a:t>
            </a:r>
            <a:endParaRPr lang="el-GR" sz="2400" b="1" dirty="0">
              <a:solidFill>
                <a:schemeClr val="accent6">
                  <a:lumMod val="50000"/>
                </a:schemeClr>
              </a:solidFill>
              <a:latin typeface="Cambria" panose="02040503050406030204" pitchFamily="18" charset="0"/>
            </a:endParaRPr>
          </a:p>
        </p:txBody>
      </p:sp>
      <p:sp>
        <p:nvSpPr>
          <p:cNvPr id="25" name="Ορθογώνιο 24"/>
          <p:cNvSpPr/>
          <p:nvPr/>
        </p:nvSpPr>
        <p:spPr>
          <a:xfrm>
            <a:off x="374285" y="9326065"/>
            <a:ext cx="7154339" cy="1384995"/>
          </a:xfrm>
          <a:prstGeom prst="rect">
            <a:avLst/>
          </a:prstGeom>
          <a:noFill/>
        </p:spPr>
        <p:txBody>
          <a:bodyPr wrap="square">
            <a:spAutoFit/>
          </a:bodyPr>
          <a:lstStyle/>
          <a:p>
            <a:pPr marL="342900" indent="-342900">
              <a:buFont typeface="Arial" panose="020B0604020202020204" pitchFamily="34" charset="0"/>
              <a:buChar char="•"/>
            </a:pPr>
            <a:r>
              <a:rPr lang="el-GR" sz="2000" b="1" dirty="0">
                <a:solidFill>
                  <a:schemeClr val="accent6">
                    <a:lumMod val="50000"/>
                  </a:schemeClr>
                </a:solidFill>
                <a:latin typeface="Calibri" panose="020F0502020204030204" pitchFamily="34" charset="0"/>
                <a:cs typeface="Calibri" panose="020F0502020204030204" pitchFamily="34" charset="0"/>
              </a:rPr>
              <a:t>ΠΡΟΫΠΟΛΟΓΙΣΜΟΣ </a:t>
            </a:r>
          </a:p>
          <a:p>
            <a:r>
              <a:rPr lang="el-GR" sz="2000" b="1" dirty="0">
                <a:solidFill>
                  <a:schemeClr val="accent6">
                    <a:lumMod val="50000"/>
                  </a:schemeClr>
                </a:solidFill>
                <a:latin typeface="Calibri" panose="020F0502020204030204" pitchFamily="34" charset="0"/>
                <a:cs typeface="Calibri" panose="020F0502020204030204" pitchFamily="34" charset="0"/>
              </a:rPr>
              <a:t>       (Συνολικός) :……………………………….€</a:t>
            </a:r>
            <a:br>
              <a:rPr lang="el-GR" sz="2000" b="1" dirty="0">
                <a:solidFill>
                  <a:schemeClr val="accent6">
                    <a:lumMod val="50000"/>
                  </a:schemeClr>
                </a:solidFill>
                <a:latin typeface="Calibri" panose="020F0502020204030204" pitchFamily="34" charset="0"/>
                <a:cs typeface="Calibri" panose="020F0502020204030204" pitchFamily="34" charset="0"/>
              </a:rPr>
            </a:br>
            <a:r>
              <a:rPr lang="el-GR" sz="2000" b="1" dirty="0">
                <a:solidFill>
                  <a:schemeClr val="accent6">
                    <a:lumMod val="50000"/>
                  </a:schemeClr>
                </a:solidFill>
                <a:latin typeface="Calibri" panose="020F0502020204030204" pitchFamily="34" charset="0"/>
                <a:cs typeface="Calibri" panose="020F0502020204030204" pitchFamily="34" charset="0"/>
              </a:rPr>
              <a:t>       </a:t>
            </a:r>
            <a:r>
              <a:rPr lang="en-US" sz="2000" b="1" dirty="0">
                <a:solidFill>
                  <a:schemeClr val="accent6">
                    <a:lumMod val="50000"/>
                  </a:schemeClr>
                </a:solidFill>
                <a:latin typeface="Calibri" panose="020F0502020204030204" pitchFamily="34" charset="0"/>
                <a:cs typeface="Calibri" panose="020F0502020204030204" pitchFamily="34" charset="0"/>
              </a:rPr>
              <a:t>(</a:t>
            </a:r>
            <a:r>
              <a:rPr lang="el-GR" sz="2000" b="1" dirty="0">
                <a:solidFill>
                  <a:schemeClr val="accent6">
                    <a:lumMod val="50000"/>
                  </a:schemeClr>
                </a:solidFill>
                <a:latin typeface="Calibri" panose="020F0502020204030204" pitchFamily="34" charset="0"/>
                <a:cs typeface="Calibri" panose="020F0502020204030204" pitchFamily="34" charset="0"/>
              </a:rPr>
              <a:t>Δημόσια Δαπάνη) </a:t>
            </a:r>
            <a:r>
              <a:rPr lang="el-GR" sz="2400" b="1" dirty="0">
                <a:solidFill>
                  <a:schemeClr val="accent6">
                    <a:lumMod val="50000"/>
                  </a:schemeClr>
                </a:solidFill>
                <a:latin typeface="Calibri" panose="020F0502020204030204" pitchFamily="34" charset="0"/>
                <a:cs typeface="Calibri" panose="020F0502020204030204" pitchFamily="34" charset="0"/>
              </a:rPr>
              <a:t>:……………..…</a:t>
            </a:r>
            <a:r>
              <a:rPr lang="en-US" sz="2400" b="1" dirty="0">
                <a:solidFill>
                  <a:schemeClr val="accent6">
                    <a:lumMod val="50000"/>
                  </a:schemeClr>
                </a:solidFill>
                <a:latin typeface="Calibri" panose="020F0502020204030204" pitchFamily="34" charset="0"/>
                <a:cs typeface="Calibri" panose="020F0502020204030204" pitchFamily="34" charset="0"/>
              </a:rPr>
              <a:t>….…</a:t>
            </a:r>
            <a:r>
              <a:rPr lang="el-GR" sz="2400" b="1" dirty="0">
                <a:solidFill>
                  <a:schemeClr val="accent6">
                    <a:lumMod val="50000"/>
                  </a:schemeClr>
                </a:solidFill>
                <a:latin typeface="Calibri" panose="020F0502020204030204" pitchFamily="34" charset="0"/>
                <a:cs typeface="Calibri" panose="020F0502020204030204" pitchFamily="34" charset="0"/>
              </a:rPr>
              <a:t>..</a:t>
            </a:r>
            <a:r>
              <a:rPr lang="el-GR" sz="2000" b="1" dirty="0">
                <a:solidFill>
                  <a:schemeClr val="accent6">
                    <a:lumMod val="50000"/>
                  </a:schemeClr>
                </a:solidFill>
                <a:latin typeface="Calibri" panose="020F0502020204030204" pitchFamily="34" charset="0"/>
                <a:cs typeface="Calibri" panose="020F0502020204030204" pitchFamily="34" charset="0"/>
              </a:rPr>
              <a:t>€</a:t>
            </a:r>
          </a:p>
          <a:p>
            <a:endParaRPr lang="el-GR" sz="2000" b="1" dirty="0">
              <a:latin typeface="Calibri" panose="020F0502020204030204" pitchFamily="34" charset="0"/>
              <a:cs typeface="Calibri" panose="020F0502020204030204" pitchFamily="34" charset="0"/>
            </a:endParaRPr>
          </a:p>
        </p:txBody>
      </p:sp>
      <p:pic>
        <p:nvPicPr>
          <p:cNvPr id="6" name="Εικόνα 5">
            <a:extLst>
              <a:ext uri="{FF2B5EF4-FFF2-40B4-BE49-F238E27FC236}">
                <a16:creationId xmlns:a16="http://schemas.microsoft.com/office/drawing/2014/main" xmlns="" id="{81CB4832-ED1F-470B-0CE1-D0B745FE1C0D}"/>
              </a:ext>
            </a:extLst>
          </p:cNvPr>
          <p:cNvPicPr>
            <a:picLocks noChangeAspect="1"/>
          </p:cNvPicPr>
          <p:nvPr/>
        </p:nvPicPr>
        <p:blipFill>
          <a:blip r:embed="rId4"/>
          <a:stretch>
            <a:fillRect/>
          </a:stretch>
        </p:blipFill>
        <p:spPr>
          <a:xfrm>
            <a:off x="5644505" y="5493754"/>
            <a:ext cx="1274174" cy="695004"/>
          </a:xfrm>
          <a:prstGeom prst="rect">
            <a:avLst/>
          </a:prstGeom>
        </p:spPr>
      </p:pic>
      <p:pic>
        <p:nvPicPr>
          <p:cNvPr id="7" name="Εικόνα 6">
            <a:extLst>
              <a:ext uri="{FF2B5EF4-FFF2-40B4-BE49-F238E27FC236}">
                <a16:creationId xmlns:a16="http://schemas.microsoft.com/office/drawing/2014/main" xmlns="" id="{9D410B02-BD0C-1403-9A2B-3E4FD72EB3A5}"/>
              </a:ext>
            </a:extLst>
          </p:cNvPr>
          <p:cNvPicPr>
            <a:picLocks noChangeAspect="1"/>
          </p:cNvPicPr>
          <p:nvPr/>
        </p:nvPicPr>
        <p:blipFill>
          <a:blip r:embed="rId5"/>
          <a:stretch>
            <a:fillRect/>
          </a:stretch>
        </p:blipFill>
        <p:spPr>
          <a:xfrm rot="14909397">
            <a:off x="216325" y="2278084"/>
            <a:ext cx="981541" cy="670618"/>
          </a:xfrm>
          <a:prstGeom prst="rect">
            <a:avLst/>
          </a:prstGeom>
        </p:spPr>
      </p:pic>
      <p:pic>
        <p:nvPicPr>
          <p:cNvPr id="2" name="Εικόνα 1">
            <a:extLst>
              <a:ext uri="{FF2B5EF4-FFF2-40B4-BE49-F238E27FC236}">
                <a16:creationId xmlns:a16="http://schemas.microsoft.com/office/drawing/2014/main" xmlns="" id="{5EF240AA-E199-52B2-130D-40B411AC4C6B}"/>
              </a:ext>
            </a:extLst>
          </p:cNvPr>
          <p:cNvPicPr>
            <a:picLocks noChangeAspect="1"/>
          </p:cNvPicPr>
          <p:nvPr/>
        </p:nvPicPr>
        <p:blipFill>
          <a:blip r:embed="rId6"/>
          <a:stretch>
            <a:fillRect/>
          </a:stretch>
        </p:blipFill>
        <p:spPr>
          <a:xfrm>
            <a:off x="7166658" y="112346"/>
            <a:ext cx="1913470" cy="1654681"/>
          </a:xfrm>
          <a:prstGeom prst="rect">
            <a:avLst/>
          </a:prstGeom>
        </p:spPr>
      </p:pic>
      <p:pic>
        <p:nvPicPr>
          <p:cNvPr id="10" name="Εικόνα 9">
            <a:extLst>
              <a:ext uri="{FF2B5EF4-FFF2-40B4-BE49-F238E27FC236}">
                <a16:creationId xmlns:a16="http://schemas.microsoft.com/office/drawing/2014/main" xmlns="" id="{F68923F8-DED8-D560-1088-AEF20223DFFB}"/>
              </a:ext>
            </a:extLst>
          </p:cNvPr>
          <p:cNvPicPr>
            <a:picLocks noChangeAspect="1"/>
          </p:cNvPicPr>
          <p:nvPr/>
        </p:nvPicPr>
        <p:blipFill>
          <a:blip r:embed="rId7"/>
          <a:stretch>
            <a:fillRect/>
          </a:stretch>
        </p:blipFill>
        <p:spPr>
          <a:xfrm>
            <a:off x="481451" y="10875704"/>
            <a:ext cx="8711939" cy="48772"/>
          </a:xfrm>
          <a:prstGeom prst="rect">
            <a:avLst/>
          </a:prstGeom>
        </p:spPr>
      </p:pic>
      <p:sp>
        <p:nvSpPr>
          <p:cNvPr id="18" name="Οβάλ 8">
            <a:extLst>
              <a:ext uri="{FF2B5EF4-FFF2-40B4-BE49-F238E27FC236}">
                <a16:creationId xmlns:a16="http://schemas.microsoft.com/office/drawing/2014/main" xmlns="" id="{2ED9BBF6-F8DC-F7EC-2328-823D2AE3D584}"/>
              </a:ext>
            </a:extLst>
          </p:cNvPr>
          <p:cNvSpPr/>
          <p:nvPr/>
        </p:nvSpPr>
        <p:spPr>
          <a:xfrm>
            <a:off x="374284" y="2485134"/>
            <a:ext cx="8160116" cy="4325049"/>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l-GR" sz="2400" b="1" dirty="0"/>
              <a:t>Ενίσχυση πολύ μικρών, μικρών και μεσαίων επιχειρήσεων της της Περιφέρειας Βορείου Αιγαίου για τον εκσυγχρονισμό τους μέσω της χρήσης Τεχνολογιών Πληροφορικής και Επικοινωνίας (ΤΠΕ), συστημάτων αυτοματισμού καθώς και επενδύσεων ηλεκτρονικού εμπορίου (π.χ. ηλεκτρονικό </a:t>
            </a:r>
            <a:r>
              <a:rPr lang="el-GR" sz="2400" b="1" dirty="0" err="1"/>
              <a:t>επιχειρείν</a:t>
            </a:r>
            <a:r>
              <a:rPr lang="el-GR" sz="2400" b="1" dirty="0"/>
              <a:t> ή / και </a:t>
            </a:r>
            <a:r>
              <a:rPr lang="el-GR" sz="2400" b="1" dirty="0" err="1"/>
              <a:t>Digital</a:t>
            </a:r>
            <a:r>
              <a:rPr lang="el-GR" sz="2400" b="1" dirty="0"/>
              <a:t> </a:t>
            </a:r>
            <a:r>
              <a:rPr lang="el-GR" sz="2400" b="1" dirty="0" err="1"/>
              <a:t>Marketing</a:t>
            </a:r>
            <a:r>
              <a:rPr lang="el-GR" sz="2400" b="1" dirty="0"/>
              <a:t>)</a:t>
            </a:r>
          </a:p>
        </p:txBody>
      </p:sp>
      <p:pic>
        <p:nvPicPr>
          <p:cNvPr id="19" name="Εικόνα 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1450" y="11032531"/>
            <a:ext cx="1624625" cy="1384995"/>
          </a:xfrm>
          <a:prstGeom prst="rect">
            <a:avLst/>
          </a:prstGeom>
          <a:noFill/>
          <a:ln>
            <a:noFill/>
          </a:ln>
        </p:spPr>
      </p:pic>
    </p:spTree>
    <p:extLst>
      <p:ext uri="{BB962C8B-B14F-4D97-AF65-F5344CB8AC3E}">
        <p14:creationId xmlns:p14="http://schemas.microsoft.com/office/powerpoint/2010/main" val="906214704"/>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551</TotalTime>
  <Words>69</Words>
  <Application>Microsoft Office PowerPoint</Application>
  <PresentationFormat>A3 Paper (297x420 mm)</PresentationFormat>
  <Paragraphs>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vt:lpstr>
      <vt:lpstr>Θέμα του Office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ΚΥΡΙΑΚΟΥ ΠΑΝΑΓΙΩΤΗΣ</dc:creator>
  <cp:lastModifiedBy>Πουρναρά Μαρία</cp:lastModifiedBy>
  <cp:revision>23</cp:revision>
  <cp:lastPrinted>2022-09-20T11:07:31Z</cp:lastPrinted>
  <dcterms:created xsi:type="dcterms:W3CDTF">2021-05-14T11:57:56Z</dcterms:created>
  <dcterms:modified xsi:type="dcterms:W3CDTF">2022-10-13T09:01:39Z</dcterms:modified>
</cp:coreProperties>
</file>