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33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E00FD-ED84-479B-9B55-37FF9EFC0A6C}" type="datetimeFigureOut">
              <a:rPr lang="el-GR" smtClean="0"/>
              <a:t>19/10/2022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8792-A9C7-48B5-A486-C764AF49041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8314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 altLang="el-G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l-GR" altLang="el-G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l-GR"/>
              <a:t>Δεύτερου επιπέδου</a:t>
            </a:r>
          </a:p>
          <a:p>
            <a:pPr lvl="2"/>
            <a:r>
              <a:rPr lang="el-GR" altLang="el-GR"/>
              <a:t>Τρίτου επιπέδου</a:t>
            </a:r>
          </a:p>
          <a:p>
            <a:pPr lvl="3"/>
            <a:r>
              <a:rPr lang="el-GR" altLang="el-GR"/>
              <a:t>Τέταρτου επιπέδου</a:t>
            </a:r>
          </a:p>
          <a:p>
            <a:pPr lvl="4"/>
            <a:r>
              <a:rPr lang="el-GR" altLang="el-GR"/>
              <a:t>Πέμπτου επιπέδου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 altLang="el-G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78718D-1830-40C4-9F4F-EBA5FD2F61C0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00612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96649-4D88-4F66-8598-47C6283BE5EE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7568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4B54A-C4E1-4FC9-B79D-127884607393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427577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4741D-B4CA-42E6-ACA8-02C40864953B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35102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690B6-1533-44CD-8AEE-A38EA9B462F6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06837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97010-782B-4C02-AD03-A0ACD3A36430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99174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FFF7-F9ED-404A-A580-AA9BC1E4A7E8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33827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57B37-3D60-4B8C-8FD4-4A9F4B1D8B36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5214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B7E36-D504-4025-8119-7B638FDEC1CF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68644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EE3B5-2C0E-4316-9B10-263751CA2895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429234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D7C4E-78BB-4F55-B9B3-43278661752C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8029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C53AA-0363-41EF-B97F-0C86535E9279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56105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επεξεργασία του τίτλου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l-GR"/>
              <a:t>Δεύτερου επιπέδου</a:t>
            </a:r>
          </a:p>
          <a:p>
            <a:pPr lvl="2"/>
            <a:r>
              <a:rPr lang="el-GR" altLang="el-GR"/>
              <a:t>Τρίτου επιπέδου</a:t>
            </a:r>
          </a:p>
          <a:p>
            <a:pPr lvl="3"/>
            <a:r>
              <a:rPr lang="el-GR" altLang="el-GR"/>
              <a:t>Τέταρτου επιπέδου</a:t>
            </a:r>
          </a:p>
          <a:p>
            <a:pPr lvl="4"/>
            <a:r>
              <a:rPr lang="el-GR" altLang="el-GR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l-GR" alt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 alt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3E69DE-E294-45EE-A915-0FA745D9EB4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251520" y="40018"/>
            <a:ext cx="8712967" cy="30777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lvl="0" algn="ctr">
              <a:spcBef>
                <a:spcPct val="10000"/>
              </a:spcBef>
            </a:pPr>
            <a:r>
              <a:rPr lang="el-GR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Υπόδειγμα καταχώρησης σε ιστοσελίδα</a:t>
            </a:r>
            <a:r>
              <a:rPr lang="en-US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 </a:t>
            </a:r>
            <a:r>
              <a:rPr lang="el-GR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των Δικαιούχων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alt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4283968" y="1041117"/>
            <a:ext cx="4572000" cy="3323987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lvl="0" algn="ctr"/>
            <a:endParaRPr lang="el-GR" sz="1200" b="1" i="1" u="sng" dirty="0">
              <a:latin typeface="Calibri" panose="020F0502020204030204" pitchFamily="34" charset="0"/>
            </a:endParaRPr>
          </a:p>
          <a:p>
            <a:pPr lvl="0" algn="just"/>
            <a:r>
              <a:rPr lang="el-GR" sz="1400" i="1" dirty="0">
                <a:latin typeface="Calibri" panose="020F0502020204030204" pitchFamily="34" charset="0"/>
              </a:rPr>
              <a:t>Στο δικτυακό τόπο των Δικαιούχων, εφόσον υπάρχει, κατά την υλοποίηση της πράξης υπάρχει η υποχρέωση να παρέχεται σύντομη περιγραφή της πράξης.</a:t>
            </a:r>
          </a:p>
          <a:p>
            <a:pPr lvl="0" algn="just"/>
            <a:r>
              <a:rPr lang="el-GR" sz="1400" i="1" dirty="0">
                <a:latin typeface="Calibri" panose="020F0502020204030204" pitchFamily="34" charset="0"/>
              </a:rPr>
              <a:t/>
            </a:r>
            <a:br>
              <a:rPr lang="el-GR" sz="1400" i="1" dirty="0">
                <a:latin typeface="Calibri" panose="020F0502020204030204" pitchFamily="34" charset="0"/>
              </a:rPr>
            </a:br>
            <a:r>
              <a:rPr lang="el-GR" sz="1400" i="1" dirty="0">
                <a:latin typeface="Calibri" panose="020F0502020204030204" pitchFamily="34" charset="0"/>
              </a:rPr>
              <a:t>Η παρακάτω </a:t>
            </a:r>
            <a:r>
              <a:rPr lang="el-GR" sz="1400" b="1" i="1" dirty="0">
                <a:latin typeface="Calibri" panose="020F0502020204030204" pitchFamily="34" charset="0"/>
              </a:rPr>
              <a:t>οπτική ταυτότητα (</a:t>
            </a:r>
            <a:r>
              <a:rPr lang="en-US" sz="1400" b="1" i="1" dirty="0">
                <a:latin typeface="Calibri" panose="020F0502020204030204" pitchFamily="34" charset="0"/>
              </a:rPr>
              <a:t>e-Banner</a:t>
            </a:r>
            <a:r>
              <a:rPr lang="el-GR" sz="1400" b="1" i="1" dirty="0">
                <a:latin typeface="Calibri" panose="020F0502020204030204" pitchFamily="34" charset="0"/>
              </a:rPr>
              <a:t>):</a:t>
            </a:r>
          </a:p>
          <a:p>
            <a:pPr lvl="0" algn="just"/>
            <a:r>
              <a:rPr lang="el-GR" sz="1400" b="1" i="1" dirty="0">
                <a:latin typeface="Calibri" panose="020F0502020204030204" pitchFamily="34" charset="0"/>
              </a:rPr>
              <a:t>1. </a:t>
            </a:r>
            <a:r>
              <a:rPr lang="el-GR" sz="1400" i="1" dirty="0">
                <a:latin typeface="Calibri" panose="020F0502020204030204" pitchFamily="34" charset="0"/>
              </a:rPr>
              <a:t>αποτελεί την επισήμανση της χρηματοδοτικής συνδρομής από την Ευρωπαϊκή Ένωση,</a:t>
            </a:r>
          </a:p>
          <a:p>
            <a:pPr algn="just"/>
            <a:r>
              <a:rPr lang="el-GR" sz="1400" b="1" i="1" dirty="0">
                <a:latin typeface="Calibri" panose="020F0502020204030204" pitchFamily="34" charset="0"/>
              </a:rPr>
              <a:t>2. </a:t>
            </a:r>
            <a:r>
              <a:rPr lang="el-GR" sz="1400" i="1" dirty="0">
                <a:latin typeface="Calibri" panose="020F0502020204030204" pitchFamily="34" charset="0"/>
              </a:rPr>
              <a:t>τοποθετείται στην ιστοσελίδα του δικαιούχου σε θέση που είναι ορατή και μέσα στο οπτικό πεδίο μιας ψηφιακής συσκευής που την απεικονίζει, χωρίς να απαιτείται ο χρήστης να κυλίσει τη σελίδα προς τα κάτω,</a:t>
            </a:r>
          </a:p>
          <a:p>
            <a:pPr lvl="0" algn="just"/>
            <a:r>
              <a:rPr lang="el-GR" sz="1400" b="1" i="1" dirty="0">
                <a:latin typeface="Calibri" panose="020F0502020204030204" pitchFamily="34" charset="0"/>
              </a:rPr>
              <a:t>3. </a:t>
            </a:r>
            <a:r>
              <a:rPr lang="el-GR" sz="1400" i="1" dirty="0">
                <a:latin typeface="Calibri" panose="020F0502020204030204" pitchFamily="34" charset="0"/>
              </a:rPr>
              <a:t>πατώντας επάνω της με τον κέρσορα θα πρέπει να αναδύεται συμπληρωμένη η </a:t>
            </a:r>
            <a:r>
              <a:rPr lang="el-GR" sz="1400" b="1" i="1" dirty="0">
                <a:latin typeface="Calibri" panose="020F0502020204030204" pitchFamily="34" charset="0"/>
              </a:rPr>
              <a:t>αφίσα</a:t>
            </a:r>
            <a:r>
              <a:rPr lang="el-GR" sz="1400" i="1" dirty="0">
                <a:latin typeface="Calibri" panose="020F0502020204030204" pitchFamily="34" charset="0"/>
              </a:rPr>
              <a:t>, σύμφωνα με το πρότυπο.</a:t>
            </a:r>
          </a:p>
        </p:txBody>
      </p:sp>
      <p:graphicFrame>
        <p:nvGraphicFramePr>
          <p:cNvPr id="17" name="Πίνακας 16">
            <a:extLst>
              <a:ext uri="{FF2B5EF4-FFF2-40B4-BE49-F238E27FC236}">
                <a16:creationId xmlns="" xmlns:a16="http://schemas.microsoft.com/office/drawing/2014/main" id="{18D204B8-F261-EBD4-8B4D-0DE28DE9B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41576"/>
              </p:ext>
            </p:extLst>
          </p:nvPr>
        </p:nvGraphicFramePr>
        <p:xfrm>
          <a:off x="288032" y="1021863"/>
          <a:ext cx="3312368" cy="5575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8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64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9134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kern="1200" dirty="0">
                          <a:effectLst/>
                        </a:rPr>
                        <a:t>Επιχειρησιακό Πρόγραμμα </a:t>
                      </a:r>
                      <a:endParaRPr lang="el-GR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kern="1200" dirty="0">
                          <a:effectLst/>
                        </a:rPr>
                        <a:t>«Βόρειο Αιγαίο» 2014 – 2020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Τίτλος Πράξης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Title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  <a:latin typeface="Book Antiqua"/>
                          <a:ea typeface="Calibri"/>
                          <a:cs typeface="Times New Roman"/>
                        </a:rPr>
                        <a:t>………………………………………….</a:t>
                      </a: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2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Φορέας Λειτουργίας/Δικαιούχος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Project </a:t>
                      </a:r>
                      <a:r>
                        <a:rPr lang="el-GR" sz="700" dirty="0" err="1">
                          <a:effectLst/>
                        </a:rPr>
                        <a:t>Operator</a:t>
                      </a:r>
                      <a:r>
                        <a:rPr lang="el-GR" sz="700" dirty="0">
                          <a:effectLst/>
                        </a:rPr>
                        <a:t>/ </a:t>
                      </a:r>
                      <a:r>
                        <a:rPr lang="el-GR" sz="700" dirty="0" err="1">
                          <a:effectLst/>
                        </a:rPr>
                        <a:t>Βeneficiary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l-GR" sz="700" dirty="0">
                          <a:effectLst/>
                        </a:rPr>
                        <a:t> ……………………………………………………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2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Περιοχή </a:t>
                      </a:r>
                      <a:r>
                        <a:rPr lang="el-GR" sz="700" dirty="0" err="1">
                          <a:effectLst/>
                        </a:rPr>
                        <a:t>Χωροθέτησης</a:t>
                      </a:r>
                      <a:r>
                        <a:rPr lang="el-GR" sz="700" dirty="0">
                          <a:effectLst/>
                        </a:rPr>
                        <a:t> (</a:t>
                      </a:r>
                      <a:r>
                        <a:rPr lang="el-GR" sz="700" dirty="0" err="1">
                          <a:effectLst/>
                        </a:rPr>
                        <a:t>π.χ.Δήμος</a:t>
                      </a:r>
                      <a:r>
                        <a:rPr lang="el-GR" sz="700" dirty="0">
                          <a:effectLst/>
                        </a:rPr>
                        <a:t>) 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 err="1">
                          <a:effectLst/>
                        </a:rPr>
                        <a:t>Region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 …………………………………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5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Προϋπολογισμός (Σύμβασης) / </a:t>
                      </a:r>
                      <a:r>
                        <a:rPr lang="el-GR" sz="700" dirty="0" err="1">
                          <a:effectLst/>
                        </a:rPr>
                        <a:t>Budget</a:t>
                      </a:r>
                      <a:r>
                        <a:rPr lang="el-GR" sz="700" dirty="0">
                          <a:effectLst/>
                        </a:rPr>
                        <a:t>  *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……………..</a:t>
                      </a:r>
                      <a:r>
                        <a:rPr lang="el-GR" sz="700" dirty="0">
                          <a:effectLst/>
                        </a:rPr>
                        <a:t>€ 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0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Ταμείο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Fund 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l-GR" sz="700" dirty="0">
                          <a:effectLst/>
                        </a:rPr>
                        <a:t>Ευρωπαϊκό </a:t>
                      </a:r>
                      <a:r>
                        <a:rPr lang="en-US" sz="700" dirty="0">
                          <a:effectLst/>
                        </a:rPr>
                        <a:t> </a:t>
                      </a:r>
                      <a:r>
                        <a:rPr lang="el-GR" sz="700" dirty="0">
                          <a:effectLst/>
                        </a:rPr>
                        <a:t>Ταμείο</a:t>
                      </a:r>
                      <a:r>
                        <a:rPr lang="el-GR" sz="700" baseline="0" dirty="0">
                          <a:effectLst/>
                        </a:rPr>
                        <a:t> Περιφερειακής Ανάπτυξης</a:t>
                      </a:r>
                      <a:r>
                        <a:rPr lang="el-GR" sz="700" dirty="0">
                          <a:effectLst/>
                        </a:rPr>
                        <a:t> (ΕΤΠΑ)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European Regional Development Fund (ERDF)</a:t>
                      </a: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5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Περιγραφή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Project 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l-GR" sz="700">
                          <a:effectLst/>
                        </a:rPr>
                        <a:t>escription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…………………………………………………………………………………………………………………………………………………………………………………………………………………… (</a:t>
                      </a:r>
                      <a:r>
                        <a:rPr lang="el-GR" sz="600" dirty="0">
                          <a:effectLst/>
                        </a:rPr>
                        <a:t>ελληνικά)</a:t>
                      </a:r>
                      <a:r>
                        <a:rPr lang="en-US" sz="600" dirty="0">
                          <a:effectLst/>
                        </a:rPr>
                        <a:t> </a:t>
                      </a:r>
                      <a:endParaRPr lang="el-GR" sz="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600" dirty="0">
                          <a:effectLst/>
                        </a:rPr>
                        <a:t>……………………………………………………………………………………………………………………………………………………………………. (αγγλικά)</a:t>
                      </a:r>
                      <a:endParaRPr lang="el-GR" sz="700" dirty="0">
                        <a:effectLst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5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Φωτογραφίες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 Photos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 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3F466C7-69F9-D2EB-7DA9-EBA0984E45EF}"/>
              </a:ext>
            </a:extLst>
          </p:cNvPr>
          <p:cNvSpPr txBox="1"/>
          <p:nvPr/>
        </p:nvSpPr>
        <p:spPr>
          <a:xfrm>
            <a:off x="6228184" y="4705399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e-Banner</a:t>
            </a:r>
            <a:endParaRPr lang="el-GR" sz="1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66C5D7C-9DF2-2B88-4CCA-619AE6D23853}"/>
              </a:ext>
            </a:extLst>
          </p:cNvPr>
          <p:cNvSpPr txBox="1"/>
          <p:nvPr/>
        </p:nvSpPr>
        <p:spPr>
          <a:xfrm>
            <a:off x="1607425" y="546932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Αφίσα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92D7194-8817-0CD1-742E-D6DFB17F3572}"/>
              </a:ext>
            </a:extLst>
          </p:cNvPr>
          <p:cNvSpPr txBox="1"/>
          <p:nvPr/>
        </p:nvSpPr>
        <p:spPr>
          <a:xfrm>
            <a:off x="6137798" y="546933"/>
            <a:ext cx="7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u="sng" dirty="0">
                <a:latin typeface="Calibri" panose="020F0502020204030204" pitchFamily="34" charset="0"/>
                <a:cs typeface="Calibri" panose="020F0502020204030204" pitchFamily="34" charset="0"/>
              </a:rPr>
              <a:t>Οδηγίες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883" y="5157192"/>
            <a:ext cx="3090940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45059"/>
      </p:ext>
    </p:extLst>
  </p:cSld>
  <p:clrMapOvr>
    <a:masterClrMapping/>
  </p:clrMapOvr>
</p:sld>
</file>

<file path=ppt/theme/theme1.xml><?xml version="1.0" encoding="utf-8"?>
<a:theme xmlns:a="http://schemas.openxmlformats.org/drawingml/2006/main" name="Προεπιλεγμένη σχεδίαση">
  <a:themeElements>
    <a:clrScheme name="Προεπιλεγμένη σχεδίαση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Προεπιλεγμένη σχεδίαση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ροεπιλεγμένη σχεδίαση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101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Times New Roman</vt:lpstr>
      <vt:lpstr>Προεπιλεγμένη σχεδίαση</vt:lpstr>
      <vt:lpstr>PowerPoint Presentation</vt:lpstr>
    </vt:vector>
  </TitlesOfParts>
  <Company>MOD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kyriakou</dc:creator>
  <cp:lastModifiedBy>Πουρναρά Μαρία</cp:lastModifiedBy>
  <cp:revision>69</cp:revision>
  <cp:lastPrinted>2017-10-24T08:00:19Z</cp:lastPrinted>
  <dcterms:created xsi:type="dcterms:W3CDTF">2009-11-25T07:24:02Z</dcterms:created>
  <dcterms:modified xsi:type="dcterms:W3CDTF">2022-10-19T08:01:11Z</dcterms:modified>
</cp:coreProperties>
</file>