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62" r:id="rId3"/>
    <p:sldId id="263" r:id="rId4"/>
    <p:sldId id="264" r:id="rId5"/>
    <p:sldId id="265" r:id="rId6"/>
    <p:sldId id="266" r:id="rId7"/>
    <p:sldId id="261" r:id="rId8"/>
    <p:sldId id="259" r:id="rId9"/>
  </p:sldIdLst>
  <p:sldSz cx="9144000" cy="6858000" type="screen4x3"/>
  <p:notesSz cx="6797675" cy="992822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E00FD-ED84-479B-9B55-37FF9EFC0A6C}" type="datetimeFigureOut">
              <a:rPr lang="el-GR" smtClean="0"/>
              <a:t>20/7/2023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78792-A9C7-48B5-A486-C764AF4904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8314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 altLang="el-G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 altLang="el-G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 altLang="el-G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78718D-1830-40C4-9F4F-EBA5FD2F61C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0061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96649-4D88-4F66-8598-47C6283BE5E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7568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4B54A-C4E1-4FC9-B79D-12788460739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7577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4741D-B4CA-42E6-ACA8-02C40864953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5102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690B6-1533-44CD-8AEE-A38EA9B462F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6837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7010-782B-4C02-AD03-A0ACD3A3643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9174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6FFF7-F9ED-404A-A580-AA9BC1E4A7E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3827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57B37-3D60-4B8C-8FD4-4A9F4B1D8B3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5214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B7E36-D504-4025-8119-7B638FDEC1C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8644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EE3B5-2C0E-4316-9B10-263751CA289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9234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D7C4E-78BB-4F55-B9B3-43278661752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8029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C53AA-0363-41EF-B97F-0C86535E927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6105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 alt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3E69DE-E294-45EE-A915-0FA745D9EB40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54908" y="3141663"/>
            <a:ext cx="6048375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2200" b="1" u="sng" dirty="0">
                <a:solidFill>
                  <a:srgbClr val="333399"/>
                </a:solidFill>
                <a:latin typeface="Calibri" panose="020F0502020204030204" pitchFamily="34" charset="0"/>
              </a:rPr>
              <a:t>Υποδείγματα Δημοσιότητας</a:t>
            </a:r>
          </a:p>
          <a:p>
            <a:pPr algn="ctr">
              <a:spcBef>
                <a:spcPct val="10000"/>
              </a:spcBef>
            </a:pPr>
            <a:endParaRPr lang="el-GR" altLang="el-GR" sz="2200" u="sng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0825" y="404813"/>
            <a:ext cx="5545138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200" b="1" dirty="0">
                <a:solidFill>
                  <a:srgbClr val="333399"/>
                </a:solidFill>
                <a:latin typeface="Calibri" panose="020F0502020204030204" pitchFamily="34" charset="0"/>
              </a:rPr>
              <a:t>Ειδική Υπηρεσία Διαχείρισης</a:t>
            </a:r>
          </a:p>
          <a:p>
            <a:pPr>
              <a:spcBef>
                <a:spcPct val="10000"/>
              </a:spcBef>
            </a:pPr>
            <a:r>
              <a:rPr lang="el-GR" altLang="el-GR" sz="1200" b="1" dirty="0">
                <a:solidFill>
                  <a:srgbClr val="333399"/>
                </a:solidFill>
                <a:latin typeface="Calibri" panose="020F0502020204030204" pitchFamily="34" charset="0"/>
              </a:rPr>
              <a:t>Ε.Π. Περιφέρειας Βορείου Αιγαίου</a:t>
            </a:r>
            <a:endParaRPr lang="el-GR" altLang="el-GR" sz="12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692275" y="404813"/>
            <a:ext cx="6696075" cy="540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3132138" y="404813"/>
            <a:ext cx="0" cy="5545137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95288" y="1628775"/>
            <a:ext cx="80645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395288" y="4292600"/>
            <a:ext cx="8208962" cy="0"/>
          </a:xfrm>
          <a:prstGeom prst="line">
            <a:avLst/>
          </a:prstGeom>
          <a:noFill/>
          <a:ln w="9525">
            <a:solidFill>
              <a:srgbClr val="FF66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pic>
        <p:nvPicPr>
          <p:cNvPr id="2057" name="Picture 9" descr="EE_yellow-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652963"/>
            <a:ext cx="1295400" cy="88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6512" y="5805264"/>
            <a:ext cx="910748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l-GR" altLang="el-GR" sz="1100" b="1" dirty="0"/>
              <a:t>Η περιοχή </a:t>
            </a:r>
            <a:r>
              <a:rPr lang="el-GR" altLang="el-GR" sz="1100" b="1" dirty="0">
                <a:solidFill>
                  <a:srgbClr val="FF0000"/>
                </a:solidFill>
              </a:rPr>
              <a:t>Α</a:t>
            </a:r>
            <a:r>
              <a:rPr lang="el-GR" altLang="el-GR" sz="1100" b="1" dirty="0"/>
              <a:t> θα πρέπει να είναι ίση με την </a:t>
            </a:r>
            <a:r>
              <a:rPr lang="el-GR" altLang="el-GR" sz="1100" b="1" dirty="0">
                <a:solidFill>
                  <a:srgbClr val="FF0000"/>
                </a:solidFill>
              </a:rPr>
              <a:t>Β</a:t>
            </a:r>
            <a:endParaRPr lang="en-US" altLang="el-GR" sz="1100" b="1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l-GR" altLang="el-GR" sz="1100" b="1" dirty="0"/>
              <a:t>Η σημαία της Ελλάδας και το σήμα του ΕΣΠΑ θα πρέπει να βρίσκονται στο ίδιο ύψος και να είναι ισότιμα μεταξύ τους και με την</a:t>
            </a:r>
            <a:r>
              <a:rPr lang="en-US" altLang="el-GR" sz="1100" b="1" dirty="0"/>
              <a:t> </a:t>
            </a:r>
            <a:r>
              <a:rPr lang="el-GR" altLang="el-GR" sz="1100" b="1" dirty="0"/>
              <a:t>σημαία της ΕΕ</a:t>
            </a:r>
          </a:p>
          <a:p>
            <a:pPr>
              <a:buFontTx/>
              <a:buChar char="•"/>
            </a:pPr>
            <a:r>
              <a:rPr lang="el-GR" altLang="el-GR" sz="1100" b="1" dirty="0"/>
              <a:t>Απαιτείται η αναφορά στα </a:t>
            </a:r>
            <a:r>
              <a:rPr lang="el-GR" sz="1100" b="1" dirty="0"/>
              <a:t>αναφορά στο Ταμείο ή στα Ταμεία</a:t>
            </a:r>
            <a:r>
              <a:rPr lang="el-GR" sz="1100" dirty="0"/>
              <a:t> που στηρίζουν την πράξη Όταν ένα μέτρο πληροφόρησης και επικοινωνίας αφορά μία ή περισσότερες πράξεις που συγχρηματοδοτούνται από περισσότερα του ενός Ταμεία, η αναφορά στο Ταμείο μπορεί να αντικατασταθεί από την αναφορά στα ΕΔΕΤ</a:t>
            </a:r>
            <a:endParaRPr lang="el-GR" altLang="el-GR" sz="1100" b="1" dirty="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6512" y="4652963"/>
            <a:ext cx="1655763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25%</a:t>
            </a:r>
          </a:p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τουλάχιστον</a:t>
            </a:r>
          </a:p>
        </p:txBody>
      </p:sp>
      <p:pic>
        <p:nvPicPr>
          <p:cNvPr id="2060" name="Picture 12" descr="flag-greec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20713"/>
            <a:ext cx="12779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3203575" y="635969"/>
            <a:ext cx="345598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2000" b="1" dirty="0">
                <a:solidFill>
                  <a:srgbClr val="333399"/>
                </a:solidFill>
                <a:latin typeface="Calibri" panose="020F0502020204030204" pitchFamily="34" charset="0"/>
              </a:rPr>
              <a:t>Περιφέρεια</a:t>
            </a:r>
          </a:p>
          <a:p>
            <a:pPr algn="ctr">
              <a:spcBef>
                <a:spcPct val="10000"/>
              </a:spcBef>
            </a:pPr>
            <a:r>
              <a:rPr lang="el-GR" altLang="el-GR" sz="2000" b="1" dirty="0">
                <a:solidFill>
                  <a:srgbClr val="333399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Βορείου Αιγαίου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859570" y="1628775"/>
            <a:ext cx="5327650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Επιχειρησιακό Πρόγραμμα</a:t>
            </a:r>
          </a:p>
          <a:p>
            <a:pPr algn="ctr">
              <a:spcBef>
                <a:spcPct val="10000"/>
              </a:spcBef>
            </a:pPr>
            <a:r>
              <a:rPr lang="el-GR" altLang="el-GR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ΒΟΡΕΙΟ ΑΙΓΑΙΟ 2014-2020</a:t>
            </a:r>
            <a:endParaRPr lang="el-GR" altLang="el-GR" sz="16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146909" y="2487290"/>
            <a:ext cx="23764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Φορέας υλοποίησης:</a:t>
            </a:r>
            <a:endParaRPr lang="el-GR" altLang="el-GR" sz="14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060700" y="4005263"/>
            <a:ext cx="54721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Με τη συγχρηματοδότηση της Ελλάδας και της Ευρωπαϊκής Ένωσης </a:t>
            </a:r>
            <a:endParaRPr lang="el-GR" altLang="el-GR" sz="14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132138" y="4911642"/>
            <a:ext cx="5616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002060"/>
                </a:solidFill>
                <a:latin typeface="Calibri" panose="020F0502020204030204" pitchFamily="34" charset="0"/>
              </a:rPr>
              <a:t>Ευρωπαϊκή Ένωση  </a:t>
            </a:r>
            <a:endParaRPr lang="el-GR" altLang="el-GR" sz="14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3132138" y="5127542"/>
            <a:ext cx="1799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1100" dirty="0">
                <a:solidFill>
                  <a:srgbClr val="002060"/>
                </a:solidFill>
                <a:latin typeface="Calibri" panose="020F0502020204030204" pitchFamily="34" charset="0"/>
              </a:rPr>
              <a:t>Ευρωπαϊκό Ταμείο </a:t>
            </a:r>
          </a:p>
          <a:p>
            <a:r>
              <a:rPr lang="el-GR" altLang="el-GR" sz="1100" dirty="0">
                <a:solidFill>
                  <a:srgbClr val="002060"/>
                </a:solidFill>
                <a:latin typeface="Calibri" panose="020F0502020204030204" pitchFamily="34" charset="0"/>
              </a:rPr>
              <a:t>Περιφερειακής Ανάπτυξης 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476250" y="530107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b="1" dirty="0">
                <a:solidFill>
                  <a:srgbClr val="FF3300"/>
                </a:solidFill>
                <a:latin typeface="Verdana" pitchFamily="34" charset="0"/>
              </a:rPr>
              <a:t>A</a:t>
            </a:r>
            <a:endParaRPr lang="el-GR" altLang="el-GR" b="1" dirty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68313" y="429260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b="1" dirty="0">
                <a:solidFill>
                  <a:srgbClr val="FF3300"/>
                </a:solidFill>
                <a:latin typeface="Verdana" pitchFamily="34" charset="0"/>
              </a:rPr>
              <a:t>B</a:t>
            </a:r>
            <a:endParaRPr lang="el-GR" altLang="el-GR" b="1" dirty="0">
              <a:solidFill>
                <a:srgbClr val="FF3300"/>
              </a:solidFill>
              <a:latin typeface="Verdana" pitchFamily="34" charset="0"/>
            </a:endParaRPr>
          </a:p>
        </p:txBody>
      </p:sp>
      <p:pic>
        <p:nvPicPr>
          <p:cNvPr id="24" name="Picture 501" descr="C:\PROJECTS\NEW PERIOD site\new ESPA logo\ESPA1420_logo_rgb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6" y="530107"/>
            <a:ext cx="1530000" cy="94150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6511" y="938975"/>
            <a:ext cx="1655763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25%</a:t>
            </a:r>
          </a:p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τουλάχιστον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3146908" y="2795067"/>
            <a:ext cx="23764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Ονομασία πράξης:</a:t>
            </a:r>
            <a:endParaRPr lang="el-GR" altLang="el-GR" sz="14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3132138" y="3435296"/>
            <a:ext cx="28082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Προϋπολογισμός πράξης:</a:t>
            </a:r>
            <a:endParaRPr lang="el-GR" altLang="el-GR" sz="14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3132138" y="3127519"/>
            <a:ext cx="26638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Κύριος στόχος πράξης:</a:t>
            </a:r>
            <a:endParaRPr lang="el-GR" altLang="el-GR" sz="14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843808" y="55635"/>
            <a:ext cx="3672408" cy="30777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10000"/>
              </a:spcBef>
            </a:pPr>
            <a:r>
              <a:rPr 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Υπόδειγμα Προσωρινής Πινακίδας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795964" y="3435296"/>
            <a:ext cx="26011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Επιλέξιμη Δ.Δ. </a:t>
            </a: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5795963" y="3127518"/>
            <a:ext cx="26011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Επεξεργασμένος </a:t>
            </a:r>
            <a:r>
              <a:rPr lang="el-GR" altLang="el-GR" sz="1400" i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Επικ.στόχος</a:t>
            </a:r>
            <a:endParaRPr lang="el-GR" altLang="el-GR" sz="1400" i="1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5795963" y="2795066"/>
            <a:ext cx="25923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Απλοποιημένη ονομασία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5795964" y="2487290"/>
            <a:ext cx="2592386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Τελικός Δικαιούχος</a:t>
            </a:r>
          </a:p>
        </p:txBody>
      </p:sp>
    </p:spTree>
    <p:extLst>
      <p:ext uri="{BB962C8B-B14F-4D97-AF65-F5344CB8AC3E}">
        <p14:creationId xmlns:p14="http://schemas.microsoft.com/office/powerpoint/2010/main" val="4190832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692275" y="404813"/>
            <a:ext cx="6696075" cy="540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3132138" y="404813"/>
            <a:ext cx="0" cy="5545137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95288" y="1628775"/>
            <a:ext cx="80645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395288" y="4292600"/>
            <a:ext cx="8208962" cy="0"/>
          </a:xfrm>
          <a:prstGeom prst="line">
            <a:avLst/>
          </a:prstGeom>
          <a:noFill/>
          <a:ln w="9525">
            <a:solidFill>
              <a:srgbClr val="FF66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pic>
        <p:nvPicPr>
          <p:cNvPr id="2057" name="Picture 9" descr="EE_yellow-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652963"/>
            <a:ext cx="1295400" cy="88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6512" y="4652963"/>
            <a:ext cx="1655763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25%</a:t>
            </a:r>
          </a:p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τουλάχιστον</a:t>
            </a:r>
          </a:p>
        </p:txBody>
      </p:sp>
      <p:pic>
        <p:nvPicPr>
          <p:cNvPr id="2060" name="Picture 12" descr="flag-greec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20713"/>
            <a:ext cx="12779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3203575" y="635969"/>
            <a:ext cx="345598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2000" b="1" dirty="0">
                <a:solidFill>
                  <a:srgbClr val="333399"/>
                </a:solidFill>
                <a:latin typeface="Calibri" panose="020F0502020204030204" pitchFamily="34" charset="0"/>
              </a:rPr>
              <a:t>Περιφέρεια</a:t>
            </a:r>
          </a:p>
          <a:p>
            <a:pPr algn="ctr">
              <a:spcBef>
                <a:spcPct val="10000"/>
              </a:spcBef>
            </a:pPr>
            <a:r>
              <a:rPr lang="el-GR" altLang="el-GR" sz="2000" b="1" dirty="0">
                <a:solidFill>
                  <a:srgbClr val="333399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Βορείου Αιγαίου 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844799" y="1628775"/>
            <a:ext cx="5327650" cy="67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b="1" dirty="0">
                <a:solidFill>
                  <a:srgbClr val="333399"/>
                </a:solidFill>
                <a:latin typeface="Calibri" panose="020F0502020204030204" pitchFamily="34" charset="0"/>
              </a:rPr>
              <a:t>Επιχειρησιακό Πρόγραμμα</a:t>
            </a:r>
          </a:p>
          <a:p>
            <a:pPr algn="ctr">
              <a:spcBef>
                <a:spcPct val="10000"/>
              </a:spcBef>
            </a:pPr>
            <a:r>
              <a:rPr lang="el-GR" altLang="el-GR" b="1" dirty="0">
                <a:solidFill>
                  <a:srgbClr val="333399"/>
                </a:solidFill>
                <a:latin typeface="Calibri" panose="020F0502020204030204" pitchFamily="34" charset="0"/>
              </a:rPr>
              <a:t>ΒΟΡΕΙΟ ΑΙΓΑΙΟ 2014-2020</a:t>
            </a:r>
            <a:endParaRPr lang="el-GR" altLang="el-GR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060700" y="4005263"/>
            <a:ext cx="54721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Με τη συγχρηματοδότηση της Ελλάδας και της Ευρωπαϊκής Ένωσης </a:t>
            </a:r>
            <a:endParaRPr lang="el-GR" altLang="el-GR" sz="14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132137" y="4916485"/>
            <a:ext cx="5616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002060"/>
                </a:solidFill>
                <a:latin typeface="Calibri" panose="020F0502020204030204" pitchFamily="34" charset="0"/>
              </a:rPr>
              <a:t>Ευρωπαϊκή Ένωση  </a:t>
            </a:r>
            <a:endParaRPr lang="el-GR" altLang="el-GR" sz="14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3132137" y="5132387"/>
            <a:ext cx="23764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altLang="el-GR" sz="1100" dirty="0">
                <a:solidFill>
                  <a:srgbClr val="002060"/>
                </a:solidFill>
                <a:latin typeface="Calibri" panose="020F0502020204030204" pitchFamily="34" charset="0"/>
              </a:rPr>
              <a:t>Ευρωπαϊκό Ταμείο </a:t>
            </a:r>
          </a:p>
          <a:p>
            <a:r>
              <a:rPr lang="el-GR" altLang="el-GR" sz="1100" dirty="0">
                <a:solidFill>
                  <a:srgbClr val="002060"/>
                </a:solidFill>
                <a:latin typeface="Calibri" panose="020F0502020204030204" pitchFamily="34" charset="0"/>
              </a:rPr>
              <a:t>Περιφερειακής Ανάπτυξης 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476250" y="530107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b="1" dirty="0">
                <a:solidFill>
                  <a:srgbClr val="FF3300"/>
                </a:solidFill>
                <a:latin typeface="Verdana" pitchFamily="34" charset="0"/>
              </a:rPr>
              <a:t>A</a:t>
            </a:r>
            <a:endParaRPr lang="el-GR" altLang="el-GR" b="1" dirty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68313" y="429260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b="1" dirty="0">
                <a:solidFill>
                  <a:srgbClr val="FF3300"/>
                </a:solidFill>
                <a:latin typeface="Verdana" pitchFamily="34" charset="0"/>
              </a:rPr>
              <a:t>B</a:t>
            </a:r>
            <a:endParaRPr lang="el-GR" altLang="el-GR" b="1" dirty="0">
              <a:solidFill>
                <a:srgbClr val="FF3300"/>
              </a:solidFill>
              <a:latin typeface="Verdana" pitchFamily="34" charset="0"/>
            </a:endParaRPr>
          </a:p>
        </p:txBody>
      </p:sp>
      <p:pic>
        <p:nvPicPr>
          <p:cNvPr id="24" name="Picture 501" descr="C:\PROJECTS\NEW PERIOD site\new ESPA logo\ESPA1420_logo_rgb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6" y="530107"/>
            <a:ext cx="1530000" cy="94150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6511" y="938975"/>
            <a:ext cx="1655763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25%</a:t>
            </a:r>
          </a:p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τουλάχιστον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3059113" y="2371750"/>
            <a:ext cx="295304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Ονομασία της πράξης:</a:t>
            </a:r>
            <a:endParaRPr lang="el-GR" altLang="el-GR" sz="16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3060701" y="2883808"/>
            <a:ext cx="3467786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Κύριος στόχος της δραστηριότητας</a:t>
            </a:r>
          </a:p>
          <a:p>
            <a:pPr>
              <a:spcBef>
                <a:spcPct val="10000"/>
              </a:spcBef>
            </a:pPr>
            <a:r>
              <a:rPr lang="el-GR" altLang="el-GR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που υποστηρίζεται από την πράξη:</a:t>
            </a:r>
            <a:endParaRPr lang="el-GR" altLang="el-GR" sz="16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267744" y="40018"/>
            <a:ext cx="4680519" cy="30777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Υπόδειγμα Μόνιμης Αναμνηστικής Πινακίδας</a:t>
            </a:r>
            <a:endParaRPr lang="el-GR" altLang="el-GR" sz="14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6672950" y="2852737"/>
            <a:ext cx="1661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Επεξεργασμένος </a:t>
            </a:r>
            <a:r>
              <a:rPr lang="el-GR" altLang="el-GR" sz="1400" i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Επικ.στόχος</a:t>
            </a:r>
            <a:endParaRPr lang="el-GR" altLang="el-GR" sz="1400" i="1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6696118" y="2302806"/>
            <a:ext cx="12317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Απλοπ</a:t>
            </a:r>
            <a:r>
              <a:rPr lang="el-GR" altLang="el-GR" sz="14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ονομασία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6512" y="5805264"/>
            <a:ext cx="910748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l-GR" altLang="el-GR" sz="1100" b="1" dirty="0"/>
              <a:t>Η περιοχή </a:t>
            </a:r>
            <a:r>
              <a:rPr lang="el-GR" altLang="el-GR" sz="1100" b="1" dirty="0">
                <a:solidFill>
                  <a:srgbClr val="FF0000"/>
                </a:solidFill>
              </a:rPr>
              <a:t>Α</a:t>
            </a:r>
            <a:r>
              <a:rPr lang="el-GR" altLang="el-GR" sz="1100" b="1" dirty="0"/>
              <a:t> θα πρέπει να είναι ίση με την </a:t>
            </a:r>
            <a:r>
              <a:rPr lang="el-GR" altLang="el-GR" sz="1100" b="1" dirty="0">
                <a:solidFill>
                  <a:srgbClr val="FF0000"/>
                </a:solidFill>
              </a:rPr>
              <a:t>Β</a:t>
            </a:r>
            <a:endParaRPr lang="en-US" altLang="el-GR" sz="1100" b="1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l-GR" altLang="el-GR" sz="1100" b="1" dirty="0"/>
              <a:t>Η σημαία της Ελλάδας και το σήμα του ΕΣΠΑ θα πρέπει να βρίσκονται στο ίδιο ύψος και να είναι ισότιμα μεταξύ τους και με την</a:t>
            </a:r>
            <a:r>
              <a:rPr lang="en-US" altLang="el-GR" sz="1100" b="1" dirty="0"/>
              <a:t> </a:t>
            </a:r>
            <a:r>
              <a:rPr lang="el-GR" altLang="el-GR" sz="1100" b="1" dirty="0"/>
              <a:t>σημαία της ΕΕ</a:t>
            </a:r>
          </a:p>
          <a:p>
            <a:pPr>
              <a:buFontTx/>
              <a:buChar char="•"/>
            </a:pPr>
            <a:r>
              <a:rPr lang="el-GR" altLang="el-GR" sz="1100" b="1" dirty="0"/>
              <a:t>Απαιτείται η αναφορά στα </a:t>
            </a:r>
            <a:r>
              <a:rPr lang="el-GR" sz="1100" b="1" dirty="0"/>
              <a:t>αναφορά στο Ταμείο ή στα Ταμεία</a:t>
            </a:r>
            <a:r>
              <a:rPr lang="el-GR" sz="1100" dirty="0"/>
              <a:t> που στηρίζουν την πράξη Όταν ένα μέτρο πληροφόρησης και επικοινωνίας αφορά μία ή περισσότερες πράξεις που συγχρηματοδοτούνται από περισσότερα του ενός Ταμεία, η αναφορά στο Ταμείο μπορεί να αντικατασταθεί από την αναφορά στα ΕΔΕΤ</a:t>
            </a:r>
            <a:endParaRPr lang="el-GR" altLang="el-GR" sz="1100" b="1" dirty="0"/>
          </a:p>
        </p:txBody>
      </p:sp>
    </p:spTree>
    <p:extLst>
      <p:ext uri="{BB962C8B-B14F-4D97-AF65-F5344CB8AC3E}">
        <p14:creationId xmlns:p14="http://schemas.microsoft.com/office/powerpoint/2010/main" val="192293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51520" y="40018"/>
            <a:ext cx="8712967" cy="5447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Υπόδειγμα Αφίσας</a:t>
            </a:r>
          </a:p>
          <a:p>
            <a:pPr algn="ctr">
              <a:spcBef>
                <a:spcPct val="10000"/>
              </a:spcBef>
            </a:pPr>
            <a:endParaRPr lang="el-GR" altLang="el-G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125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539552" y="5254669"/>
            <a:ext cx="7289175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6050" algn="l"/>
              </a:tabLst>
            </a:pPr>
            <a:b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l-GR" altLang="el-G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l-GR" altLang="el-G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Αφίσα ΕΤΠΑ				Αφίσα ΕΚΤ 			Αφίσα ΕΔΕΤ</a:t>
            </a: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294" descr="generic_poster_ET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71907"/>
            <a:ext cx="3011256" cy="42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95" descr="generic_poster_EK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383" y="971906"/>
            <a:ext cx="3008785" cy="425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96" descr="generic_poster_ED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192" y="971907"/>
            <a:ext cx="3006312" cy="42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207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51520" y="40018"/>
            <a:ext cx="8712967" cy="30777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lvl="0" algn="ctr">
              <a:spcBef>
                <a:spcPct val="10000"/>
              </a:spcBef>
            </a:pPr>
            <a:r>
              <a:rPr 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Υπόδειγμα καταχώρησης σε ιστοσελίδα</a:t>
            </a:r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 </a:t>
            </a:r>
            <a:r>
              <a:rPr 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των Δικαιούχων 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6" descr="C:\PROJECTS\NEW PERIOD site\Odigos Dimosiotitas 2014-2020\banner_ed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112987"/>
            <a:ext cx="2088232" cy="4042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8" name="Picture 297" descr="C:\PROJECTS\NEW PERIOD site\Odigos Dimosiotitas 2014-2020\banner_etpa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61048"/>
            <a:ext cx="3067050" cy="5937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9" name="Picture 298" descr="C:\PROJECTS\NEW PERIOD site\Odigos Dimosiotitas 2014-2020\banner_ekt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824" y="4575323"/>
            <a:ext cx="3067050" cy="5937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0" name="Picture 6" descr="C:\PROJECTS\NEW PERIOD site\Odigos Dimosiotitas 2014-2020\banner_ede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824" y="5295403"/>
            <a:ext cx="3067050" cy="5937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9" name="Ορθογώνιο 8"/>
          <p:cNvSpPr/>
          <p:nvPr/>
        </p:nvSpPr>
        <p:spPr>
          <a:xfrm>
            <a:off x="3825974" y="908720"/>
            <a:ext cx="4572000" cy="2462213"/>
          </a:xfrm>
          <a:prstGeom prst="rect">
            <a:avLst/>
          </a:prstGeom>
          <a:solidFill>
            <a:schemeClr val="accent5"/>
          </a:solidFill>
        </p:spPr>
        <p:txBody>
          <a:bodyPr>
            <a:spAutoFit/>
          </a:bodyPr>
          <a:lstStyle/>
          <a:p>
            <a:pPr lvl="0"/>
            <a:r>
              <a:rPr lang="el-GR" sz="1400" dirty="0">
                <a:latin typeface="Calibri" panose="020F0502020204030204" pitchFamily="34" charset="0"/>
              </a:rPr>
              <a:t>Στον δικτυακό τόπο των Δικαιούχων, εφόσον υπάρχει, κατά την υλοποίηση της πράξης υπάρχει η υποχρέωση να παρέχεται σύντομη περιγραφή της πράξης.</a:t>
            </a:r>
            <a:br>
              <a:rPr lang="el-GR" sz="1400" dirty="0">
                <a:latin typeface="Calibri" panose="020F0502020204030204" pitchFamily="34" charset="0"/>
              </a:rPr>
            </a:br>
            <a:r>
              <a:rPr lang="el-GR" sz="1400" dirty="0">
                <a:latin typeface="Calibri" panose="020F0502020204030204" pitchFamily="34" charset="0"/>
              </a:rPr>
              <a:t> Η παρακάτω οπτική ταυτότητα, η οποία αποτελεί την επισήμανση της χρηματοδοτικής συνδρομής από την Ένωση, τοποθετείται στην σελίδα του διαδικτυακού τόπου του δικαιούχου στην οποία  παρέχεται σύμφωνα με την υποχρέωση η σύντομη περιγραφή της πράξης,  σε θέση που είναι ορατή και μέσα στο οπτικό πεδίο μιας ψηφιακής συσκευής που τον απεικονίζει, χωρίς να απαιτείται ο χρήστης να κυλίσει τη σελίδα προς τα κάτω. </a:t>
            </a: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801458"/>
              </p:ext>
            </p:extLst>
          </p:nvPr>
        </p:nvGraphicFramePr>
        <p:xfrm>
          <a:off x="251520" y="909462"/>
          <a:ext cx="3312368" cy="5471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77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300" kern="1200" dirty="0">
                          <a:effectLst/>
                        </a:rPr>
                        <a:t>Επιχειρησιακό Πρόγραμμα </a:t>
                      </a:r>
                      <a:endParaRPr lang="el-GR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300" kern="1200" dirty="0">
                          <a:effectLst/>
                        </a:rPr>
                        <a:t>«Βόρειο Αιγαίο» 2014 – 2020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Τίτλος Πράξης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Title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Βελτίωση και επέκταση λιμένος Λουτρών Μυτιλήνης</a:t>
                      </a:r>
                      <a:r>
                        <a:rPr lang="en-US" sz="700">
                          <a:effectLst/>
                        </a:rPr>
                        <a:t>  Improvement and expansion of Loutron’s  port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Φορεάς Λειτουργίας/Δικαιούχος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Project Operator/ Βeneficiary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700">
                          <a:effectLst/>
                        </a:rPr>
                        <a:t>Π.χ  Περιφέρεια Βορείου Αιγαίου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>
                          <a:effectLst/>
                        </a:rPr>
                        <a:t>Περιοχή </a:t>
                      </a:r>
                      <a:r>
                        <a:rPr lang="el-GR" sz="700" dirty="0" err="1">
                          <a:effectLst/>
                        </a:rPr>
                        <a:t>Χωροθέτησης</a:t>
                      </a:r>
                      <a:r>
                        <a:rPr lang="el-GR" sz="700" dirty="0">
                          <a:effectLst/>
                        </a:rPr>
                        <a:t> (</a:t>
                      </a:r>
                      <a:r>
                        <a:rPr lang="el-GR" sz="700" dirty="0" err="1">
                          <a:effectLst/>
                        </a:rPr>
                        <a:t>π.χ.Δήμος</a:t>
                      </a:r>
                      <a:r>
                        <a:rPr lang="el-GR" sz="700" dirty="0">
                          <a:effectLst/>
                        </a:rPr>
                        <a:t>) 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 err="1">
                          <a:effectLst/>
                        </a:rPr>
                        <a:t>Region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 π.χ   Μυτιλήνη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>
                          <a:effectLst/>
                        </a:rPr>
                        <a:t>Προϋπολογισμός (Σύμβασης) / </a:t>
                      </a:r>
                      <a:r>
                        <a:rPr lang="el-GR" sz="700" dirty="0" err="1">
                          <a:effectLst/>
                        </a:rPr>
                        <a:t>Budget</a:t>
                      </a:r>
                      <a:r>
                        <a:rPr lang="el-GR" sz="700" dirty="0">
                          <a:effectLst/>
                        </a:rPr>
                        <a:t>  *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€1.000.000,00 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Ταμείο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Fund 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700">
                          <a:effectLst/>
                        </a:rPr>
                        <a:t>Ευρωπαϊκό Ταμείο Περιφερειακής Ανάπτυξης (ΕΤΠΑ)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European Regional Development Fund (ERDF)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9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Περιγραφή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Project </a:t>
                      </a:r>
                      <a:r>
                        <a:rPr lang="en-US" sz="700">
                          <a:effectLst/>
                        </a:rPr>
                        <a:t>d</a:t>
                      </a:r>
                      <a:r>
                        <a:rPr lang="el-GR" sz="700">
                          <a:effectLst/>
                        </a:rPr>
                        <a:t>escription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600">
                          <a:effectLst/>
                        </a:rPr>
                        <a:t>Επέκταση συνολικού μήκους 198μ του υφιστάμενου προσήνε-μου μώλου και του παραλιακού κρηπιδώματος του λιμένος «Λουτρών» στη Μυτιλήνη, με εσωτερική κρηπίδωση και υποδομές ηλεκτροφωτισμού, παροχής νερού-ρεύματος και πυρόσβεσης. Αποπεράτωση της πρόσβασης στις λιμενικές εγκαταστάσεις</a:t>
                      </a:r>
                      <a:r>
                        <a:rPr lang="en-US" sz="600">
                          <a:effectLst/>
                        </a:rPr>
                        <a:t>. </a:t>
                      </a:r>
                      <a:endParaRPr lang="el-GR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l-GR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Expansion with total length 198m upwind of the existing pier and coastal platform of the port of loutron in Mytilene with internal pier and facilities of lighting, water/electricity supply and firefighting. Completion of access to port facilities.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Φωτογραφίες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 Photos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545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51520" y="40018"/>
            <a:ext cx="8712967" cy="30777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lvl="0" algn="ctr"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Υπόδειγμα </a:t>
            </a:r>
            <a:r>
              <a:rPr 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Έντυπης Επικοινωνίας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707480" y="347795"/>
            <a:ext cx="69108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6050" algn="l"/>
              </a:tabLst>
            </a:pPr>
            <a:b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r>
              <a:rPr kumimoji="0" lang="el-GR" altLang="el-G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ΕΤΠΑ				ΕΚΤ 			ΕΔΕΤ</a:t>
            </a: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051" name="Picture 294" descr="generic_poster_ET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71907"/>
            <a:ext cx="3011256" cy="42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95" descr="generic_poster_EK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383" y="971906"/>
            <a:ext cx="3008785" cy="425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96" descr="generic_poster_ED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192" y="971907"/>
            <a:ext cx="3006312" cy="42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20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01" descr="C:\PROJECTS\NEW PERIOD site\new ESPA logo\ESPA1420_logo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6672"/>
            <a:ext cx="5371200" cy="33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1806775" y="3883178"/>
            <a:ext cx="4853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endParaRPr lang="el-GR" altLang="el-GR" sz="1400" dirty="0">
              <a:solidFill>
                <a:srgbClr val="333399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313938" y="3883178"/>
            <a:ext cx="6840760" cy="192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  <a:p>
            <a:r>
              <a:rPr lang="en-US" sz="1400" b="1" dirty="0"/>
              <a:t> </a:t>
            </a:r>
            <a:endParaRPr lang="el-GR" sz="1400" dirty="0"/>
          </a:p>
          <a:p>
            <a:r>
              <a:rPr lang="en-US" sz="1400" b="1" dirty="0"/>
              <a:t>	</a:t>
            </a: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r>
              <a:rPr lang="el-GR" sz="1400" b="1" dirty="0"/>
              <a:t>                    </a:t>
            </a:r>
            <a:r>
              <a:rPr lang="es-ES" sz="1400" b="1" dirty="0"/>
              <a:t>PANTONE Reflex Blue</a:t>
            </a:r>
            <a:r>
              <a:rPr lang="el-GR" sz="1400" b="1" dirty="0"/>
              <a:t>             </a:t>
            </a:r>
            <a:r>
              <a:rPr lang="es-ES" sz="1400" b="1" dirty="0"/>
              <a:t>PANTONE Bright Red </a:t>
            </a: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r>
              <a:rPr lang="el-GR" sz="1400" dirty="0"/>
              <a:t>            </a:t>
            </a:r>
            <a:r>
              <a:rPr lang="en-US" sz="1400" dirty="0"/>
              <a:t> </a:t>
            </a:r>
            <a:r>
              <a:rPr lang="el-GR" sz="1400" dirty="0"/>
              <a:t>       </a:t>
            </a:r>
            <a:r>
              <a:rPr lang="es-ES" sz="1400" b="1" dirty="0"/>
              <a:t>C 100   M 80   Y 0   K 0</a:t>
            </a:r>
            <a:r>
              <a:rPr lang="el-GR" sz="1400" b="1" dirty="0"/>
              <a:t>             </a:t>
            </a:r>
            <a:r>
              <a:rPr lang="es-ES" sz="1400" b="1" dirty="0"/>
              <a:t>C 5   M 100   Y 100  K 0 </a:t>
            </a: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endParaRPr lang="el-GR" altLang="el-GR" sz="1400" dirty="0">
              <a:solidFill>
                <a:srgbClr val="333399"/>
              </a:solidFill>
            </a:endParaRPr>
          </a:p>
        </p:txBody>
      </p:sp>
      <p:pic>
        <p:nvPicPr>
          <p:cNvPr id="20" name="Picture 503" descr="C:\PROJECTS\NEW PERIOD site\Odigos Dimosiotitas 2014-2020\blue_cmyk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153151"/>
            <a:ext cx="792088" cy="709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505" descr="C:\PROJECTS\NEW PERIOD site\Odigos Dimosiotitas 2014-2020\red_cmyk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139328"/>
            <a:ext cx="720080" cy="712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560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88913"/>
            <a:ext cx="5499100" cy="652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627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Calibri</vt:lpstr>
      <vt:lpstr>Century Gothic</vt:lpstr>
      <vt:lpstr>Verdana</vt:lpstr>
      <vt:lpstr>Προεπιλεγμένη σχεδίαση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kyriakou</dc:creator>
  <cp:lastModifiedBy>Ενίσχυση επιχειρήσεων Νοτίου Αιγαίου λόγω COVID-19</cp:lastModifiedBy>
  <cp:revision>53</cp:revision>
  <cp:lastPrinted>2017-10-24T08:00:19Z</cp:lastPrinted>
  <dcterms:created xsi:type="dcterms:W3CDTF">2009-11-25T07:24:02Z</dcterms:created>
  <dcterms:modified xsi:type="dcterms:W3CDTF">2023-07-20T09:44:34Z</dcterms:modified>
</cp:coreProperties>
</file>