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63" r:id="rId2"/>
    <p:sldId id="261" r:id="rId3"/>
    <p:sldId id="259" r:id="rId4"/>
  </p:sldIdLst>
  <p:sldSz cx="9144000" cy="6858000" type="screen4x3"/>
  <p:notesSz cx="6797675" cy="9928225"/>
  <p:defaultTextStyle>
    <a:defPPr>
      <a:defRPr lang="el-G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333399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764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0E00FD-ED84-479B-9B55-37FF9EFC0A6C}" type="datetimeFigureOut">
              <a:rPr lang="el-GR" smtClean="0"/>
              <a:t>28/8/2023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C78792-A9C7-48B5-A486-C764AF49041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783148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l-GR" altLang="el-GR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l-GR" altLang="el-GR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6463"/>
            <a:ext cx="5438775" cy="446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altLang="el-GR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altLang="el-GR"/>
              <a:t>Δεύτερου επιπέδου</a:t>
            </a:r>
          </a:p>
          <a:p>
            <a:pPr lvl="2"/>
            <a:r>
              <a:rPr lang="el-GR" altLang="el-GR"/>
              <a:t>Τρίτου επιπέδου</a:t>
            </a:r>
          </a:p>
          <a:p>
            <a:pPr lvl="3"/>
            <a:r>
              <a:rPr lang="el-GR" altLang="el-GR"/>
              <a:t>Τέταρτου επιπέδου</a:t>
            </a:r>
          </a:p>
          <a:p>
            <a:pPr lvl="4"/>
            <a:r>
              <a:rPr lang="el-GR" altLang="el-GR"/>
              <a:t>Πέμπτου επιπέδου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l-GR" altLang="el-GR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C78718D-1830-40C4-9F4F-EBA5FD2F61C0}" type="slidenum">
              <a:rPr lang="el-GR" altLang="el-GR"/>
              <a:pPr/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90061202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l-GR"/>
              <a:t>Στυλ κύριου υπότιτλου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096649-4D88-4F66-8598-47C6283BE5EE}" type="slidenum">
              <a:rPr lang="el-GR" altLang="el-GR"/>
              <a:pPr/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22756888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24B54A-C4E1-4FC9-B79D-127884607393}" type="slidenum">
              <a:rPr lang="el-GR" altLang="el-GR"/>
              <a:pPr/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42757785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24741D-B4CA-42E6-ACA8-02C40864953B}" type="slidenum">
              <a:rPr lang="el-GR" altLang="el-GR"/>
              <a:pPr/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23510229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5690B6-1533-44CD-8AEE-A38EA9B462F6}" type="slidenum">
              <a:rPr lang="el-GR" altLang="el-GR"/>
              <a:pPr/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30683775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497010-782B-4C02-AD03-A0ACD3A36430}" type="slidenum">
              <a:rPr lang="el-GR" altLang="el-GR"/>
              <a:pPr/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39917420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C6FFF7-F9ED-404A-A580-AA9BC1E4A7E8}" type="slidenum">
              <a:rPr lang="el-GR" altLang="el-GR"/>
              <a:pPr/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13382758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857B37-3D60-4B8C-8FD4-4A9F4B1D8B36}" type="slidenum">
              <a:rPr lang="el-GR" altLang="el-GR"/>
              <a:pPr/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9521448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CB7E36-D504-4025-8119-7B638FDEC1CF}" type="slidenum">
              <a:rPr lang="el-GR" altLang="el-GR"/>
              <a:pPr/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6864454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BEE3B5-2C0E-4316-9B10-263751CA2895}" type="slidenum">
              <a:rPr lang="el-GR" altLang="el-GR"/>
              <a:pPr/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42923436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1D7C4E-78BB-4F55-B9B3-43278661752C}" type="slidenum">
              <a:rPr lang="el-GR" altLang="el-GR"/>
              <a:pPr/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9802912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4C53AA-0363-41EF-B97F-0C86535E9279}" type="slidenum">
              <a:rPr lang="el-GR" altLang="el-GR"/>
              <a:pPr/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5610507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l-GR" altLang="el-GR"/>
              <a:t>Κάντε κλικ για επεξεργασία του τίτλου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altLang="el-GR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altLang="el-GR"/>
              <a:t>Δεύτερου επιπέδου</a:t>
            </a:r>
          </a:p>
          <a:p>
            <a:pPr lvl="2"/>
            <a:r>
              <a:rPr lang="el-GR" altLang="el-GR"/>
              <a:t>Τρίτου επιπέδου</a:t>
            </a:r>
          </a:p>
          <a:p>
            <a:pPr lvl="3"/>
            <a:r>
              <a:rPr lang="el-GR" altLang="el-GR"/>
              <a:t>Τέταρτου επιπέδου</a:t>
            </a:r>
          </a:p>
          <a:p>
            <a:pPr lvl="4"/>
            <a:r>
              <a:rPr lang="el-GR" altLang="el-GR"/>
              <a:t>Πέμπτου επιπέδου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l-GR" altLang="el-G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l-GR" altLang="el-G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D3E69DE-E294-45EE-A915-0FA745D9EB40}" type="slidenum">
              <a:rPr lang="el-GR" altLang="el-GR"/>
              <a:pPr/>
              <a:t>‹#›</a:t>
            </a:fld>
            <a:endParaRPr lang="el-GR" alt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gi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1692275" y="404813"/>
            <a:ext cx="6696075" cy="54006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2054" name="Line 6"/>
          <p:cNvSpPr>
            <a:spLocks noChangeShapeType="1"/>
          </p:cNvSpPr>
          <p:nvPr/>
        </p:nvSpPr>
        <p:spPr bwMode="auto">
          <a:xfrm>
            <a:off x="3132138" y="404813"/>
            <a:ext cx="0" cy="5545137"/>
          </a:xfrm>
          <a:prstGeom prst="line">
            <a:avLst/>
          </a:prstGeom>
          <a:noFill/>
          <a:ln w="9525">
            <a:solidFill>
              <a:srgbClr val="FF0000"/>
            </a:solidFill>
            <a:prstDash val="lg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2055" name="Line 7"/>
          <p:cNvSpPr>
            <a:spLocks noChangeShapeType="1"/>
          </p:cNvSpPr>
          <p:nvPr/>
        </p:nvSpPr>
        <p:spPr bwMode="auto">
          <a:xfrm>
            <a:off x="395288" y="1628775"/>
            <a:ext cx="8064500" cy="0"/>
          </a:xfrm>
          <a:prstGeom prst="line">
            <a:avLst/>
          </a:prstGeom>
          <a:noFill/>
          <a:ln w="12700">
            <a:solidFill>
              <a:srgbClr val="FF0000"/>
            </a:solidFill>
            <a:prstDash val="lg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2056" name="Line 8"/>
          <p:cNvSpPr>
            <a:spLocks noChangeShapeType="1"/>
          </p:cNvSpPr>
          <p:nvPr/>
        </p:nvSpPr>
        <p:spPr bwMode="auto">
          <a:xfrm>
            <a:off x="395288" y="4292600"/>
            <a:ext cx="8208962" cy="0"/>
          </a:xfrm>
          <a:prstGeom prst="line">
            <a:avLst/>
          </a:prstGeom>
          <a:noFill/>
          <a:ln w="9525">
            <a:solidFill>
              <a:srgbClr val="FF6600"/>
            </a:solidFill>
            <a:prstDash val="lg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l-GR"/>
          </a:p>
        </p:txBody>
      </p:sp>
      <p:pic>
        <p:nvPicPr>
          <p:cNvPr id="2057" name="Picture 9" descr="EE_yellow-blu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713" y="4652963"/>
            <a:ext cx="1295400" cy="881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9" name="Text Box 11"/>
          <p:cNvSpPr txBox="1">
            <a:spLocks noChangeArrowheads="1"/>
          </p:cNvSpPr>
          <p:nvPr/>
        </p:nvSpPr>
        <p:spPr bwMode="auto">
          <a:xfrm>
            <a:off x="36512" y="4652963"/>
            <a:ext cx="1655763" cy="668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10000"/>
              </a:spcBef>
            </a:pPr>
            <a:r>
              <a:rPr lang="el-GR" altLang="el-GR" b="1" dirty="0">
                <a:latin typeface="Century Gothic" pitchFamily="34" charset="0"/>
              </a:rPr>
              <a:t>25%</a:t>
            </a:r>
          </a:p>
          <a:p>
            <a:pPr algn="ctr">
              <a:spcBef>
                <a:spcPct val="10000"/>
              </a:spcBef>
            </a:pPr>
            <a:r>
              <a:rPr lang="el-GR" altLang="el-GR" b="1" dirty="0">
                <a:latin typeface="Century Gothic" pitchFamily="34" charset="0"/>
              </a:rPr>
              <a:t>τουλάχιστον</a:t>
            </a:r>
          </a:p>
        </p:txBody>
      </p:sp>
      <p:pic>
        <p:nvPicPr>
          <p:cNvPr id="2060" name="Picture 12" descr="flag-greece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713" y="620713"/>
            <a:ext cx="1277937" cy="850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64" name="Text Box 16"/>
          <p:cNvSpPr txBox="1">
            <a:spLocks noChangeArrowheads="1"/>
          </p:cNvSpPr>
          <p:nvPr/>
        </p:nvSpPr>
        <p:spPr bwMode="auto">
          <a:xfrm>
            <a:off x="3203575" y="635969"/>
            <a:ext cx="3455988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10000"/>
              </a:spcBef>
            </a:pPr>
            <a:r>
              <a:rPr lang="el-GR" altLang="el-GR" sz="2000" b="1" dirty="0">
                <a:solidFill>
                  <a:srgbClr val="333399"/>
                </a:solidFill>
                <a:latin typeface="Calibri" panose="020F0502020204030204" pitchFamily="34" charset="0"/>
              </a:rPr>
              <a:t>Περιφέρεια</a:t>
            </a:r>
          </a:p>
          <a:p>
            <a:pPr algn="ctr">
              <a:spcBef>
                <a:spcPct val="10000"/>
              </a:spcBef>
            </a:pPr>
            <a:r>
              <a:rPr lang="el-GR" altLang="el-GR" sz="2000" b="1" dirty="0">
                <a:solidFill>
                  <a:srgbClr val="333399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Βορείου Αιγαίου </a:t>
            </a:r>
          </a:p>
        </p:txBody>
      </p:sp>
      <p:sp>
        <p:nvSpPr>
          <p:cNvPr id="2066" name="Text Box 18"/>
          <p:cNvSpPr txBox="1">
            <a:spLocks noChangeArrowheads="1"/>
          </p:cNvSpPr>
          <p:nvPr/>
        </p:nvSpPr>
        <p:spPr bwMode="auto">
          <a:xfrm>
            <a:off x="2844799" y="1628775"/>
            <a:ext cx="5327650" cy="6740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10000"/>
              </a:spcBef>
            </a:pPr>
            <a:r>
              <a:rPr lang="el-GR" altLang="el-GR" b="1" dirty="0">
                <a:solidFill>
                  <a:srgbClr val="333399"/>
                </a:solidFill>
                <a:latin typeface="Calibri" panose="020F0502020204030204" pitchFamily="34" charset="0"/>
              </a:rPr>
              <a:t>Επιχειρησιακό Πρόγραμμα</a:t>
            </a:r>
          </a:p>
          <a:p>
            <a:pPr algn="ctr">
              <a:spcBef>
                <a:spcPct val="10000"/>
              </a:spcBef>
            </a:pPr>
            <a:r>
              <a:rPr lang="el-GR" altLang="el-GR" b="1" dirty="0">
                <a:solidFill>
                  <a:srgbClr val="333399"/>
                </a:solidFill>
                <a:latin typeface="Calibri" panose="020F0502020204030204" pitchFamily="34" charset="0"/>
              </a:rPr>
              <a:t>ΒΟΡΕΙΟ ΑΙΓΑΙΟ 2014-2020</a:t>
            </a:r>
            <a:endParaRPr lang="el-GR" altLang="el-GR" dirty="0">
              <a:solidFill>
                <a:srgbClr val="333399"/>
              </a:solidFill>
              <a:latin typeface="Calibri" panose="020F0502020204030204" pitchFamily="34" charset="0"/>
            </a:endParaRPr>
          </a:p>
        </p:txBody>
      </p:sp>
      <p:sp>
        <p:nvSpPr>
          <p:cNvPr id="2072" name="Text Box 24"/>
          <p:cNvSpPr txBox="1">
            <a:spLocks noChangeArrowheads="1"/>
          </p:cNvSpPr>
          <p:nvPr/>
        </p:nvSpPr>
        <p:spPr bwMode="auto">
          <a:xfrm>
            <a:off x="3060700" y="4005263"/>
            <a:ext cx="5472113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10000"/>
              </a:spcBef>
            </a:pPr>
            <a:r>
              <a:rPr lang="el-GR" altLang="el-GR" sz="1400" b="1" dirty="0">
                <a:solidFill>
                  <a:srgbClr val="333399"/>
                </a:solidFill>
                <a:latin typeface="Calibri" panose="020F0502020204030204" pitchFamily="34" charset="0"/>
              </a:rPr>
              <a:t>Με τη συγχρηματοδότηση της Ελλάδας και της Ευρωπαϊκής Ένωσης </a:t>
            </a:r>
            <a:endParaRPr lang="el-GR" altLang="el-GR" sz="1400" dirty="0">
              <a:solidFill>
                <a:srgbClr val="333399"/>
              </a:solidFill>
              <a:latin typeface="Calibri" panose="020F0502020204030204" pitchFamily="34" charset="0"/>
            </a:endParaRPr>
          </a:p>
        </p:txBody>
      </p:sp>
      <p:sp>
        <p:nvSpPr>
          <p:cNvPr id="2073" name="Text Box 25"/>
          <p:cNvSpPr txBox="1">
            <a:spLocks noChangeArrowheads="1"/>
          </p:cNvSpPr>
          <p:nvPr/>
        </p:nvSpPr>
        <p:spPr bwMode="auto">
          <a:xfrm>
            <a:off x="3132137" y="4916485"/>
            <a:ext cx="561657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10000"/>
              </a:spcBef>
            </a:pPr>
            <a:r>
              <a:rPr lang="el-GR" altLang="el-GR" sz="1400" b="1" dirty="0">
                <a:solidFill>
                  <a:srgbClr val="002060"/>
                </a:solidFill>
                <a:latin typeface="Calibri" panose="020F0502020204030204" pitchFamily="34" charset="0"/>
              </a:rPr>
              <a:t>Ευρωπαϊκή Ένωση  </a:t>
            </a:r>
            <a:endParaRPr lang="el-GR" altLang="el-GR" sz="1400" dirty="0">
              <a:solidFill>
                <a:srgbClr val="002060"/>
              </a:solidFill>
              <a:latin typeface="Calibri" panose="020F0502020204030204" pitchFamily="34" charset="0"/>
            </a:endParaRPr>
          </a:p>
        </p:txBody>
      </p:sp>
      <p:sp>
        <p:nvSpPr>
          <p:cNvPr id="2074" name="Text Box 26"/>
          <p:cNvSpPr txBox="1">
            <a:spLocks noChangeArrowheads="1"/>
          </p:cNvSpPr>
          <p:nvPr/>
        </p:nvSpPr>
        <p:spPr bwMode="auto">
          <a:xfrm>
            <a:off x="3132137" y="5132387"/>
            <a:ext cx="2376487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l-GR" altLang="el-GR" sz="1100" dirty="0">
                <a:solidFill>
                  <a:srgbClr val="002060"/>
                </a:solidFill>
                <a:latin typeface="Calibri" panose="020F0502020204030204" pitchFamily="34" charset="0"/>
              </a:rPr>
              <a:t>Ευρωπαϊκό Κοινωνικό Ταμείο (ΕΚΤ) </a:t>
            </a:r>
          </a:p>
        </p:txBody>
      </p:sp>
      <p:sp>
        <p:nvSpPr>
          <p:cNvPr id="2078" name="Text Box 30"/>
          <p:cNvSpPr txBox="1">
            <a:spLocks noChangeArrowheads="1"/>
          </p:cNvSpPr>
          <p:nvPr/>
        </p:nvSpPr>
        <p:spPr bwMode="auto">
          <a:xfrm>
            <a:off x="476250" y="530107"/>
            <a:ext cx="100806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l-GR" b="1" dirty="0">
                <a:solidFill>
                  <a:srgbClr val="FF3300"/>
                </a:solidFill>
                <a:latin typeface="Verdana" pitchFamily="34" charset="0"/>
              </a:rPr>
              <a:t>A</a:t>
            </a:r>
            <a:endParaRPr lang="el-GR" altLang="el-GR" b="1" dirty="0">
              <a:solidFill>
                <a:srgbClr val="FF3300"/>
              </a:solidFill>
              <a:latin typeface="Verdana" pitchFamily="34" charset="0"/>
            </a:endParaRPr>
          </a:p>
        </p:txBody>
      </p:sp>
      <p:sp>
        <p:nvSpPr>
          <p:cNvPr id="2079" name="Text Box 31"/>
          <p:cNvSpPr txBox="1">
            <a:spLocks noChangeArrowheads="1"/>
          </p:cNvSpPr>
          <p:nvPr/>
        </p:nvSpPr>
        <p:spPr bwMode="auto">
          <a:xfrm>
            <a:off x="468313" y="4292600"/>
            <a:ext cx="100806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l-GR" b="1" dirty="0">
                <a:solidFill>
                  <a:srgbClr val="FF3300"/>
                </a:solidFill>
                <a:latin typeface="Verdana" pitchFamily="34" charset="0"/>
              </a:rPr>
              <a:t>B</a:t>
            </a:r>
            <a:endParaRPr lang="el-GR" altLang="el-GR" b="1" dirty="0">
              <a:solidFill>
                <a:srgbClr val="FF3300"/>
              </a:solidFill>
              <a:latin typeface="Verdana" pitchFamily="34" charset="0"/>
            </a:endParaRPr>
          </a:p>
        </p:txBody>
      </p:sp>
      <p:pic>
        <p:nvPicPr>
          <p:cNvPr id="24" name="Picture 501" descr="C:\PROJECTS\NEW PERIOD site\new ESPA logo\ESPA1420_logo_rgb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6" y="530107"/>
            <a:ext cx="1530000" cy="941506"/>
          </a:xfrm>
          <a:prstGeom prst="rect">
            <a:avLst/>
          </a:prstGeom>
          <a:noFill/>
          <a:ln>
            <a:noFill/>
          </a:ln>
        </p:spPr>
      </p:pic>
      <p:sp>
        <p:nvSpPr>
          <p:cNvPr id="25" name="Text Box 11"/>
          <p:cNvSpPr txBox="1">
            <a:spLocks noChangeArrowheads="1"/>
          </p:cNvSpPr>
          <p:nvPr/>
        </p:nvSpPr>
        <p:spPr bwMode="auto">
          <a:xfrm>
            <a:off x="36511" y="938975"/>
            <a:ext cx="1655763" cy="668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10000"/>
              </a:spcBef>
            </a:pPr>
            <a:r>
              <a:rPr lang="el-GR" altLang="el-GR" b="1" dirty="0">
                <a:latin typeface="Century Gothic" pitchFamily="34" charset="0"/>
              </a:rPr>
              <a:t>25%</a:t>
            </a:r>
          </a:p>
          <a:p>
            <a:pPr algn="ctr">
              <a:spcBef>
                <a:spcPct val="10000"/>
              </a:spcBef>
            </a:pPr>
            <a:r>
              <a:rPr lang="el-GR" altLang="el-GR" b="1" dirty="0">
                <a:latin typeface="Century Gothic" pitchFamily="34" charset="0"/>
              </a:rPr>
              <a:t>τουλάχιστον</a:t>
            </a:r>
          </a:p>
        </p:txBody>
      </p:sp>
      <p:sp>
        <p:nvSpPr>
          <p:cNvPr id="26" name="Text Box 20"/>
          <p:cNvSpPr txBox="1">
            <a:spLocks noChangeArrowheads="1"/>
          </p:cNvSpPr>
          <p:nvPr/>
        </p:nvSpPr>
        <p:spPr bwMode="auto">
          <a:xfrm>
            <a:off x="3132138" y="2232221"/>
            <a:ext cx="2376486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10000"/>
              </a:spcBef>
            </a:pPr>
            <a:r>
              <a:rPr lang="el-GR" altLang="el-GR" sz="1600" b="1" dirty="0">
                <a:solidFill>
                  <a:srgbClr val="333399"/>
                </a:solidFill>
                <a:latin typeface="Calibri" panose="020F0502020204030204" pitchFamily="34" charset="0"/>
              </a:rPr>
              <a:t>Ονομασία της πράξης:</a:t>
            </a:r>
            <a:endParaRPr lang="el-GR" altLang="el-GR" sz="1600" dirty="0">
              <a:solidFill>
                <a:srgbClr val="333399"/>
              </a:solidFill>
              <a:latin typeface="Calibri" panose="020F0502020204030204" pitchFamily="34" charset="0"/>
            </a:endParaRPr>
          </a:p>
        </p:txBody>
      </p:sp>
      <p:sp>
        <p:nvSpPr>
          <p:cNvPr id="28" name="Text Box 20"/>
          <p:cNvSpPr txBox="1">
            <a:spLocks noChangeArrowheads="1"/>
          </p:cNvSpPr>
          <p:nvPr/>
        </p:nvSpPr>
        <p:spPr bwMode="auto">
          <a:xfrm>
            <a:off x="3060700" y="3346039"/>
            <a:ext cx="3744119" cy="6093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10000"/>
              </a:spcBef>
            </a:pPr>
            <a:r>
              <a:rPr lang="el-GR" altLang="el-GR" sz="1600" b="1" dirty="0">
                <a:solidFill>
                  <a:srgbClr val="333399"/>
                </a:solidFill>
                <a:latin typeface="Calibri" panose="020F0502020204030204" pitchFamily="34" charset="0"/>
              </a:rPr>
              <a:t>Κύριος στόχος της δραστηριότητας</a:t>
            </a:r>
          </a:p>
          <a:p>
            <a:pPr>
              <a:spcBef>
                <a:spcPct val="10000"/>
              </a:spcBef>
            </a:pPr>
            <a:r>
              <a:rPr lang="el-GR" altLang="el-GR" sz="1600" b="1" dirty="0">
                <a:solidFill>
                  <a:srgbClr val="333399"/>
                </a:solidFill>
                <a:latin typeface="Calibri" panose="020F0502020204030204" pitchFamily="34" charset="0"/>
              </a:rPr>
              <a:t>που υποστηρίζεται από την πράξη:</a:t>
            </a:r>
            <a:endParaRPr lang="el-GR" altLang="el-GR" sz="1600" dirty="0">
              <a:solidFill>
                <a:srgbClr val="333399"/>
              </a:solidFill>
              <a:latin typeface="Calibri" panose="020F0502020204030204" pitchFamily="34" charset="0"/>
            </a:endParaRPr>
          </a:p>
        </p:txBody>
      </p:sp>
      <p:sp>
        <p:nvSpPr>
          <p:cNvPr id="32" name="Text Box 20"/>
          <p:cNvSpPr txBox="1">
            <a:spLocks noChangeArrowheads="1"/>
          </p:cNvSpPr>
          <p:nvPr/>
        </p:nvSpPr>
        <p:spPr bwMode="auto">
          <a:xfrm>
            <a:off x="2267744" y="40018"/>
            <a:ext cx="4680519" cy="307777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10000"/>
              </a:spcBef>
            </a:pPr>
            <a:r>
              <a:rPr lang="el-GR" altLang="el-GR" sz="1400" b="1" dirty="0">
                <a:solidFill>
                  <a:srgbClr val="333399"/>
                </a:solidFill>
                <a:latin typeface="Calibri" panose="020F0502020204030204" pitchFamily="34" charset="0"/>
              </a:rPr>
              <a:t>Υπόδειγμα Μόνιμης Αναμνηστικής Πινακίδας ΚΑΛΟ</a:t>
            </a:r>
            <a:endParaRPr lang="el-GR" altLang="el-GR" sz="1400" dirty="0">
              <a:solidFill>
                <a:srgbClr val="333399"/>
              </a:solidFill>
              <a:latin typeface="Calibri" panose="020F0502020204030204" pitchFamily="34" charset="0"/>
            </a:endParaRPr>
          </a:p>
        </p:txBody>
      </p:sp>
      <p:sp>
        <p:nvSpPr>
          <p:cNvPr id="38" name="Text Box 20"/>
          <p:cNvSpPr txBox="1">
            <a:spLocks noChangeArrowheads="1"/>
          </p:cNvSpPr>
          <p:nvPr/>
        </p:nvSpPr>
        <p:spPr bwMode="auto">
          <a:xfrm>
            <a:off x="6192046" y="3311954"/>
            <a:ext cx="2232022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10000"/>
              </a:spcBef>
            </a:pPr>
            <a:r>
              <a:rPr lang="el-GR" altLang="el-GR" sz="1400" i="1" dirty="0">
                <a:solidFill>
                  <a:schemeClr val="accent2">
                    <a:lumMod val="60000"/>
                    <a:lumOff val="40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Ενίσχυση της ίδρυσης και της λειτουργίας κοινωνικών επιχειρήσεων</a:t>
            </a:r>
          </a:p>
        </p:txBody>
      </p:sp>
      <p:sp>
        <p:nvSpPr>
          <p:cNvPr id="39" name="Text Box 20"/>
          <p:cNvSpPr txBox="1">
            <a:spLocks noChangeArrowheads="1"/>
          </p:cNvSpPr>
          <p:nvPr/>
        </p:nvSpPr>
        <p:spPr bwMode="auto">
          <a:xfrm>
            <a:off x="5292081" y="2260540"/>
            <a:ext cx="2916086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10000"/>
              </a:spcBef>
            </a:pPr>
            <a:r>
              <a:rPr lang="el-GR" altLang="el-GR" sz="1400" i="1" dirty="0">
                <a:solidFill>
                  <a:schemeClr val="accent2">
                    <a:lumMod val="60000"/>
                    <a:lumOff val="40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(Συμπληρώνεται ο δηλωμένος </a:t>
            </a:r>
            <a:r>
              <a:rPr lang="el-GR" altLang="el-GR" sz="1400" i="1">
                <a:solidFill>
                  <a:schemeClr val="accent2">
                    <a:lumMod val="60000"/>
                    <a:lumOff val="40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Τίτλος Πράξης, </a:t>
            </a:r>
            <a:r>
              <a:rPr lang="el-GR" altLang="el-GR" sz="1400" i="1" dirty="0">
                <a:solidFill>
                  <a:schemeClr val="accent2">
                    <a:lumMod val="60000"/>
                    <a:lumOff val="40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από την ενότητα ΣΤΟΙΧΕΙΑ ΕΠΕΝΔΥΣΗΣ στο ΠΣΚΕ)</a:t>
            </a:r>
          </a:p>
        </p:txBody>
      </p:sp>
      <p:sp>
        <p:nvSpPr>
          <p:cNvPr id="29" name="Text Box 10"/>
          <p:cNvSpPr txBox="1">
            <a:spLocks noChangeArrowheads="1"/>
          </p:cNvSpPr>
          <p:nvPr/>
        </p:nvSpPr>
        <p:spPr bwMode="auto">
          <a:xfrm>
            <a:off x="36512" y="5805264"/>
            <a:ext cx="9107487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buFontTx/>
              <a:buChar char="•"/>
            </a:pPr>
            <a:r>
              <a:rPr lang="el-GR" altLang="el-GR" sz="1100" b="1" dirty="0"/>
              <a:t>Η περιοχή </a:t>
            </a:r>
            <a:r>
              <a:rPr lang="el-GR" altLang="el-GR" sz="1100" b="1" dirty="0">
                <a:solidFill>
                  <a:srgbClr val="FF0000"/>
                </a:solidFill>
              </a:rPr>
              <a:t>Α</a:t>
            </a:r>
            <a:r>
              <a:rPr lang="el-GR" altLang="el-GR" sz="1100" b="1" dirty="0"/>
              <a:t> θα πρέπει να είναι ίση με την </a:t>
            </a:r>
            <a:r>
              <a:rPr lang="el-GR" altLang="el-GR" sz="1100" b="1" dirty="0">
                <a:solidFill>
                  <a:srgbClr val="FF0000"/>
                </a:solidFill>
              </a:rPr>
              <a:t>Β</a:t>
            </a:r>
            <a:endParaRPr lang="en-US" altLang="el-GR" sz="1100" b="1" dirty="0">
              <a:solidFill>
                <a:srgbClr val="FF0000"/>
              </a:solidFill>
            </a:endParaRPr>
          </a:p>
          <a:p>
            <a:pPr>
              <a:buFontTx/>
              <a:buChar char="•"/>
            </a:pPr>
            <a:r>
              <a:rPr lang="el-GR" altLang="el-GR" sz="1100" b="1" dirty="0"/>
              <a:t>Η σημαία της Ελλάδας και το σήμα του ΕΣΠΑ θα πρέπει να βρίσκονται στο ίδιο ύψος και να είναι ισότιμα μεταξύ τους και με την</a:t>
            </a:r>
            <a:r>
              <a:rPr lang="en-US" altLang="el-GR" sz="1100" b="1" dirty="0"/>
              <a:t> </a:t>
            </a:r>
            <a:r>
              <a:rPr lang="el-GR" altLang="el-GR" sz="1100" b="1" dirty="0"/>
              <a:t>σημαία της ΕΕ</a:t>
            </a:r>
          </a:p>
          <a:p>
            <a:pPr>
              <a:buFontTx/>
              <a:buChar char="•"/>
            </a:pPr>
            <a:r>
              <a:rPr lang="el-GR" altLang="el-GR" sz="1100" b="1" dirty="0"/>
              <a:t>Απαιτείται η αναφορά </a:t>
            </a:r>
            <a:r>
              <a:rPr lang="el-GR" sz="1100" b="1" dirty="0"/>
              <a:t>στο Ταμείο ή στα Ταμεία</a:t>
            </a:r>
            <a:r>
              <a:rPr lang="el-GR" sz="1100" dirty="0"/>
              <a:t> που στηρίζουν την πράξη Όταν ένα μέτρο πληροφόρησης και επικοινωνίας αφορά μία ή περισσότερες πράξεις που συγχρηματοδοτούνται από περισσότερα του ενός Ταμεία, η αναφορά στο Ταμείο μπορεί να αντικατασταθεί από την αναφορά στα ΕΔΕΤ</a:t>
            </a:r>
            <a:endParaRPr lang="el-GR" altLang="el-GR" sz="1100" b="1" dirty="0"/>
          </a:p>
        </p:txBody>
      </p:sp>
    </p:spTree>
    <p:extLst>
      <p:ext uri="{BB962C8B-B14F-4D97-AF65-F5344CB8AC3E}">
        <p14:creationId xmlns:p14="http://schemas.microsoft.com/office/powerpoint/2010/main" val="19229306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01" descr="C:\PROJECTS\NEW PERIOD site\new ESPA logo\ESPA1420_logo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476672"/>
            <a:ext cx="5371200" cy="3312368"/>
          </a:xfrm>
          <a:prstGeom prst="rect">
            <a:avLst/>
          </a:prstGeom>
          <a:noFill/>
          <a:ln>
            <a:noFill/>
          </a:ln>
        </p:spPr>
      </p:pic>
      <p:sp>
        <p:nvSpPr>
          <p:cNvPr id="18" name="Text Box 20"/>
          <p:cNvSpPr txBox="1">
            <a:spLocks noChangeArrowheads="1"/>
          </p:cNvSpPr>
          <p:nvPr/>
        </p:nvSpPr>
        <p:spPr bwMode="auto">
          <a:xfrm>
            <a:off x="1806775" y="3883178"/>
            <a:ext cx="4853457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10000"/>
              </a:spcBef>
            </a:pPr>
            <a:endParaRPr lang="el-GR" altLang="el-GR" sz="1400" dirty="0">
              <a:solidFill>
                <a:srgbClr val="333399"/>
              </a:solidFill>
            </a:endParaRPr>
          </a:p>
        </p:txBody>
      </p:sp>
      <p:sp>
        <p:nvSpPr>
          <p:cNvPr id="19" name="Text Box 20"/>
          <p:cNvSpPr txBox="1">
            <a:spLocks noChangeArrowheads="1"/>
          </p:cNvSpPr>
          <p:nvPr/>
        </p:nvSpPr>
        <p:spPr bwMode="auto">
          <a:xfrm>
            <a:off x="1313938" y="3883178"/>
            <a:ext cx="6840760" cy="19236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10000"/>
              </a:spcBef>
            </a:pPr>
            <a:endParaRPr lang="el-GR" altLang="el-GR" sz="1400" b="1" dirty="0">
              <a:solidFill>
                <a:srgbClr val="333399"/>
              </a:solidFill>
              <a:latin typeface="Verdana" pitchFamily="34" charset="0"/>
            </a:endParaRPr>
          </a:p>
          <a:p>
            <a:r>
              <a:rPr lang="en-US" sz="1400" b="1" dirty="0"/>
              <a:t> </a:t>
            </a:r>
            <a:endParaRPr lang="el-GR" sz="1400" dirty="0"/>
          </a:p>
          <a:p>
            <a:r>
              <a:rPr lang="en-US" sz="1400" b="1" dirty="0"/>
              <a:t>	</a:t>
            </a:r>
            <a:endParaRPr lang="el-GR" altLang="el-GR" sz="1400" b="1" dirty="0">
              <a:solidFill>
                <a:srgbClr val="333399"/>
              </a:solidFill>
              <a:latin typeface="Verdana" pitchFamily="34" charset="0"/>
            </a:endParaRPr>
          </a:p>
          <a:p>
            <a:pPr>
              <a:spcBef>
                <a:spcPct val="10000"/>
              </a:spcBef>
            </a:pPr>
            <a:endParaRPr lang="el-GR" altLang="el-GR" sz="1400" b="1" dirty="0">
              <a:solidFill>
                <a:srgbClr val="333399"/>
              </a:solidFill>
              <a:latin typeface="Verdana" pitchFamily="34" charset="0"/>
            </a:endParaRPr>
          </a:p>
          <a:p>
            <a:pPr>
              <a:spcBef>
                <a:spcPct val="10000"/>
              </a:spcBef>
            </a:pPr>
            <a:endParaRPr lang="el-GR" altLang="el-GR" sz="1400" b="1" dirty="0">
              <a:solidFill>
                <a:srgbClr val="333399"/>
              </a:solidFill>
              <a:latin typeface="Verdana" pitchFamily="34" charset="0"/>
            </a:endParaRPr>
          </a:p>
          <a:p>
            <a:pPr>
              <a:spcBef>
                <a:spcPct val="10000"/>
              </a:spcBef>
            </a:pPr>
            <a:r>
              <a:rPr lang="el-GR" sz="1400" b="1" dirty="0"/>
              <a:t>                    </a:t>
            </a:r>
            <a:r>
              <a:rPr lang="es-ES" sz="1400" b="1" dirty="0"/>
              <a:t>PANTONE Reflex Blue</a:t>
            </a:r>
            <a:r>
              <a:rPr lang="el-GR" sz="1400" b="1" dirty="0"/>
              <a:t>             </a:t>
            </a:r>
            <a:r>
              <a:rPr lang="es-ES" sz="1400" b="1" dirty="0"/>
              <a:t>PANTONE Bright Red </a:t>
            </a:r>
            <a:endParaRPr lang="el-GR" altLang="el-GR" sz="1400" b="1" dirty="0">
              <a:solidFill>
                <a:srgbClr val="333399"/>
              </a:solidFill>
              <a:latin typeface="Verdana" pitchFamily="34" charset="0"/>
            </a:endParaRPr>
          </a:p>
          <a:p>
            <a:pPr>
              <a:spcBef>
                <a:spcPct val="10000"/>
              </a:spcBef>
            </a:pPr>
            <a:r>
              <a:rPr lang="el-GR" sz="1400" dirty="0"/>
              <a:t>            </a:t>
            </a:r>
            <a:r>
              <a:rPr lang="en-US" sz="1400" dirty="0"/>
              <a:t> </a:t>
            </a:r>
            <a:r>
              <a:rPr lang="el-GR" sz="1400" dirty="0"/>
              <a:t>       </a:t>
            </a:r>
            <a:r>
              <a:rPr lang="es-ES" sz="1400" b="1" dirty="0"/>
              <a:t>C 100   M 80   Y 0   K 0</a:t>
            </a:r>
            <a:r>
              <a:rPr lang="el-GR" sz="1400" b="1" dirty="0"/>
              <a:t>             </a:t>
            </a:r>
            <a:r>
              <a:rPr lang="es-ES" sz="1400" b="1" dirty="0"/>
              <a:t>C 5   M 100   Y 100  K 0 </a:t>
            </a:r>
            <a:endParaRPr lang="el-GR" altLang="el-GR" sz="1400" b="1" dirty="0">
              <a:solidFill>
                <a:srgbClr val="333399"/>
              </a:solidFill>
              <a:latin typeface="Verdana" pitchFamily="34" charset="0"/>
            </a:endParaRPr>
          </a:p>
          <a:p>
            <a:pPr>
              <a:spcBef>
                <a:spcPct val="10000"/>
              </a:spcBef>
            </a:pPr>
            <a:endParaRPr lang="el-GR" altLang="el-GR" sz="1400" dirty="0">
              <a:solidFill>
                <a:srgbClr val="333399"/>
              </a:solidFill>
            </a:endParaRPr>
          </a:p>
        </p:txBody>
      </p:sp>
      <p:pic>
        <p:nvPicPr>
          <p:cNvPr id="20" name="Picture 503" descr="C:\PROJECTS\NEW PERIOD site\Odigos Dimosiotitas 2014-2020\blue_cmyk.gif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4153151"/>
            <a:ext cx="792088" cy="709084"/>
          </a:xfrm>
          <a:prstGeom prst="rect">
            <a:avLst/>
          </a:prstGeom>
          <a:noFill/>
          <a:ln>
            <a:noFill/>
          </a:ln>
        </p:spPr>
      </p:pic>
      <p:pic>
        <p:nvPicPr>
          <p:cNvPr id="21" name="Picture 505" descr="C:\PROJECTS\NEW PERIOD site\Odigos Dimosiotitas 2014-2020\red_cmyk.gif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4139328"/>
            <a:ext cx="720080" cy="71289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856046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250" y="188913"/>
            <a:ext cx="5499100" cy="6527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Προεπιλεγμένη σχεδίαση">
  <a:themeElements>
    <a:clrScheme name="Προεπιλεγμένη σχεδίαση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Προεπιλεγμένη σχεδίαση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Προεπιλεγμένη σχεδίαση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Προεπιλεγμένη σχεδίαση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Προεπιλεγμένη σχεδίαση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Προεπιλεγμένη σχεδίαση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Προεπιλεγμένη σχεδίαση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Προεπιλεγμένη σχεδίαση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Προεπιλεγμένη σχεδίαση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Προεπιλεγμένη σχεδίαση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Προεπιλεγμένη σχεδίαση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Προεπιλεγμένη σχεδίαση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Προεπιλεγμένη σχεδίαση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Προεπιλεγμένη σχεδίαση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Θέμα του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457</TotalTime>
  <Words>184</Words>
  <Application>Microsoft Office PowerPoint</Application>
  <PresentationFormat>On-screen Show (4:3)</PresentationFormat>
  <Paragraphs>29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Century Gothic</vt:lpstr>
      <vt:lpstr>Verdana</vt:lpstr>
      <vt:lpstr>Προεπιλεγμένη σχεδίαση</vt:lpstr>
      <vt:lpstr>PowerPoint Presentation</vt:lpstr>
      <vt:lpstr>PowerPoint Presentation</vt:lpstr>
      <vt:lpstr>PowerPoint Presentation</vt:lpstr>
    </vt:vector>
  </TitlesOfParts>
  <Company>MOD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kyriakou</dc:creator>
  <cp:lastModifiedBy>Κοσμάς Αρίσταρχος</cp:lastModifiedBy>
  <cp:revision>55</cp:revision>
  <cp:lastPrinted>2017-10-24T08:00:19Z</cp:lastPrinted>
  <dcterms:created xsi:type="dcterms:W3CDTF">2009-11-25T07:24:02Z</dcterms:created>
  <dcterms:modified xsi:type="dcterms:W3CDTF">2023-08-28T08:40:23Z</dcterms:modified>
</cp:coreProperties>
</file>