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0693400" cy="15122525"/>
  <p:notesSz cx="6858000" cy="9144000"/>
  <p:defaultTextStyle>
    <a:defPPr>
      <a:defRPr lang="el-GR"/>
    </a:defPPr>
    <a:lvl1pPr marL="0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1pPr>
    <a:lvl2pPr marL="737134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2pPr>
    <a:lvl3pPr marL="1474268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3pPr>
    <a:lvl4pPr marL="2211403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4pPr>
    <a:lvl5pPr marL="2948537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5pPr>
    <a:lvl6pPr marL="3685670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6pPr>
    <a:lvl7pPr marL="4422805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7pPr>
    <a:lvl8pPr marL="5159938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8pPr>
    <a:lvl9pPr marL="5897072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763">
          <p15:clr>
            <a:srgbClr val="A4A3A4"/>
          </p15:clr>
        </p15:guide>
        <p15:guide id="2" pos="336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4" y="-2142"/>
      </p:cViewPr>
      <p:guideLst>
        <p:guide orient="horz" pos="4763"/>
        <p:guide pos="336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802006" y="4697787"/>
            <a:ext cx="9089390" cy="3241542"/>
          </a:xfr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604010" y="8569432"/>
            <a:ext cx="7485380" cy="386464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371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742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114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485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6856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4228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1599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897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Κάντε κλικ για να επεξεργαστείτε τον υπότιτλο του υποδείγματος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26/11/2020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26/11/2020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8140723" y="1130693"/>
            <a:ext cx="2526686" cy="24084021"/>
          </a:xfrm>
        </p:spPr>
        <p:txBody>
          <a:bodyPr vert="eaVert"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560663" y="1130693"/>
            <a:ext cx="7401839" cy="24084021"/>
          </a:xfrm>
        </p:spPr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26/11/2020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26/11/2020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844705" y="9717626"/>
            <a:ext cx="9089390" cy="3003501"/>
          </a:xfrm>
        </p:spPr>
        <p:txBody>
          <a:bodyPr anchor="t"/>
          <a:lstStyle>
            <a:lvl1pPr algn="l">
              <a:defRPr sz="6500" b="1" cap="all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844705" y="6409575"/>
            <a:ext cx="9089390" cy="3308051"/>
          </a:xfrm>
        </p:spPr>
        <p:txBody>
          <a:bodyPr anchor="b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737134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2pPr>
            <a:lvl3pPr marL="1474268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3pPr>
            <a:lvl4pPr marL="2211403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294853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68567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442280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5159938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5897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26/11/2020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560662" y="6588099"/>
            <a:ext cx="4964263" cy="18626612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5703147" y="6588099"/>
            <a:ext cx="4964263" cy="18626612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26/11/2020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534671" y="605605"/>
            <a:ext cx="9624060" cy="2520421"/>
          </a:xfrm>
        </p:spPr>
        <p:txBody>
          <a:bodyPr/>
          <a:lstStyle>
            <a:lvl1pPr>
              <a:defRPr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534672" y="3385066"/>
            <a:ext cx="4724775" cy="1410734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7134" indent="0">
              <a:buNone/>
              <a:defRPr sz="3200" b="1"/>
            </a:lvl2pPr>
            <a:lvl3pPr marL="1474268" indent="0">
              <a:buNone/>
              <a:defRPr sz="2900" b="1"/>
            </a:lvl3pPr>
            <a:lvl4pPr marL="2211403" indent="0">
              <a:buNone/>
              <a:defRPr sz="2500" b="1"/>
            </a:lvl4pPr>
            <a:lvl5pPr marL="2948537" indent="0">
              <a:buNone/>
              <a:defRPr sz="2500" b="1"/>
            </a:lvl5pPr>
            <a:lvl6pPr marL="3685670" indent="0">
              <a:buNone/>
              <a:defRPr sz="2500" b="1"/>
            </a:lvl6pPr>
            <a:lvl7pPr marL="4422805" indent="0">
              <a:buNone/>
              <a:defRPr sz="2500" b="1"/>
            </a:lvl7pPr>
            <a:lvl8pPr marL="5159938" indent="0">
              <a:buNone/>
              <a:defRPr sz="2500" b="1"/>
            </a:lvl8pPr>
            <a:lvl9pPr marL="5897072" indent="0">
              <a:buNone/>
              <a:defRPr sz="25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534672" y="4795800"/>
            <a:ext cx="4724775" cy="8712956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5432100" y="3385066"/>
            <a:ext cx="4726632" cy="1410734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7134" indent="0">
              <a:buNone/>
              <a:defRPr sz="3200" b="1"/>
            </a:lvl2pPr>
            <a:lvl3pPr marL="1474268" indent="0">
              <a:buNone/>
              <a:defRPr sz="2900" b="1"/>
            </a:lvl3pPr>
            <a:lvl4pPr marL="2211403" indent="0">
              <a:buNone/>
              <a:defRPr sz="2500" b="1"/>
            </a:lvl4pPr>
            <a:lvl5pPr marL="2948537" indent="0">
              <a:buNone/>
              <a:defRPr sz="2500" b="1"/>
            </a:lvl5pPr>
            <a:lvl6pPr marL="3685670" indent="0">
              <a:buNone/>
              <a:defRPr sz="2500" b="1"/>
            </a:lvl6pPr>
            <a:lvl7pPr marL="4422805" indent="0">
              <a:buNone/>
              <a:defRPr sz="2500" b="1"/>
            </a:lvl7pPr>
            <a:lvl8pPr marL="5159938" indent="0">
              <a:buNone/>
              <a:defRPr sz="2500" b="1"/>
            </a:lvl8pPr>
            <a:lvl9pPr marL="5897072" indent="0">
              <a:buNone/>
              <a:defRPr sz="25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5432100" y="4795800"/>
            <a:ext cx="4726632" cy="8712956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26/11/2020</a:t>
            </a:fld>
            <a:endParaRPr lang="el-GR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26/11/2020</a:t>
            </a:fld>
            <a:endParaRPr lang="el-GR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26/11/2020</a:t>
            </a:fld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534671" y="602100"/>
            <a:ext cx="3518056" cy="2562428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180821" y="602102"/>
            <a:ext cx="5977908" cy="12906656"/>
          </a:xfrm>
        </p:spPr>
        <p:txBody>
          <a:bodyPr/>
          <a:lstStyle>
            <a:lvl1pPr>
              <a:defRPr sz="5200"/>
            </a:lvl1pPr>
            <a:lvl2pPr>
              <a:defRPr sz="4500"/>
            </a:lvl2pPr>
            <a:lvl3pPr>
              <a:defRPr sz="39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534671" y="3164531"/>
            <a:ext cx="3518056" cy="10344228"/>
          </a:xfrm>
        </p:spPr>
        <p:txBody>
          <a:bodyPr/>
          <a:lstStyle>
            <a:lvl1pPr marL="0" indent="0">
              <a:buNone/>
              <a:defRPr sz="2300"/>
            </a:lvl1pPr>
            <a:lvl2pPr marL="737134" indent="0">
              <a:buNone/>
              <a:defRPr sz="2000"/>
            </a:lvl2pPr>
            <a:lvl3pPr marL="1474268" indent="0">
              <a:buNone/>
              <a:defRPr sz="1600"/>
            </a:lvl3pPr>
            <a:lvl4pPr marL="2211403" indent="0">
              <a:buNone/>
              <a:defRPr sz="1500"/>
            </a:lvl4pPr>
            <a:lvl5pPr marL="2948537" indent="0">
              <a:buNone/>
              <a:defRPr sz="1500"/>
            </a:lvl5pPr>
            <a:lvl6pPr marL="3685670" indent="0">
              <a:buNone/>
              <a:defRPr sz="1500"/>
            </a:lvl6pPr>
            <a:lvl7pPr marL="4422805" indent="0">
              <a:buNone/>
              <a:defRPr sz="1500"/>
            </a:lvl7pPr>
            <a:lvl8pPr marL="5159938" indent="0">
              <a:buNone/>
              <a:defRPr sz="1500"/>
            </a:lvl8pPr>
            <a:lvl9pPr marL="5897072" indent="0">
              <a:buNone/>
              <a:defRPr sz="15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26/11/2020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2095982" y="10585768"/>
            <a:ext cx="6416040" cy="1249710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2095982" y="1351227"/>
            <a:ext cx="6416040" cy="9073515"/>
          </a:xfrm>
        </p:spPr>
        <p:txBody>
          <a:bodyPr/>
          <a:lstStyle>
            <a:lvl1pPr marL="0" indent="0">
              <a:buNone/>
              <a:defRPr sz="5200"/>
            </a:lvl1pPr>
            <a:lvl2pPr marL="737134" indent="0">
              <a:buNone/>
              <a:defRPr sz="4500"/>
            </a:lvl2pPr>
            <a:lvl3pPr marL="1474268" indent="0">
              <a:buNone/>
              <a:defRPr sz="3900"/>
            </a:lvl3pPr>
            <a:lvl4pPr marL="2211403" indent="0">
              <a:buNone/>
              <a:defRPr sz="3200"/>
            </a:lvl4pPr>
            <a:lvl5pPr marL="2948537" indent="0">
              <a:buNone/>
              <a:defRPr sz="3200"/>
            </a:lvl5pPr>
            <a:lvl6pPr marL="3685670" indent="0">
              <a:buNone/>
              <a:defRPr sz="3200"/>
            </a:lvl6pPr>
            <a:lvl7pPr marL="4422805" indent="0">
              <a:buNone/>
              <a:defRPr sz="3200"/>
            </a:lvl7pPr>
            <a:lvl8pPr marL="5159938" indent="0">
              <a:buNone/>
              <a:defRPr sz="3200"/>
            </a:lvl8pPr>
            <a:lvl9pPr marL="5897072" indent="0">
              <a:buNone/>
              <a:defRPr sz="3200"/>
            </a:lvl9pPr>
          </a:lstStyle>
          <a:p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2095982" y="11835480"/>
            <a:ext cx="6416040" cy="1774795"/>
          </a:xfrm>
        </p:spPr>
        <p:txBody>
          <a:bodyPr/>
          <a:lstStyle>
            <a:lvl1pPr marL="0" indent="0">
              <a:buNone/>
              <a:defRPr sz="2300"/>
            </a:lvl1pPr>
            <a:lvl2pPr marL="737134" indent="0">
              <a:buNone/>
              <a:defRPr sz="2000"/>
            </a:lvl2pPr>
            <a:lvl3pPr marL="1474268" indent="0">
              <a:buNone/>
              <a:defRPr sz="1600"/>
            </a:lvl3pPr>
            <a:lvl4pPr marL="2211403" indent="0">
              <a:buNone/>
              <a:defRPr sz="1500"/>
            </a:lvl4pPr>
            <a:lvl5pPr marL="2948537" indent="0">
              <a:buNone/>
              <a:defRPr sz="1500"/>
            </a:lvl5pPr>
            <a:lvl6pPr marL="3685670" indent="0">
              <a:buNone/>
              <a:defRPr sz="1500"/>
            </a:lvl6pPr>
            <a:lvl7pPr marL="4422805" indent="0">
              <a:buNone/>
              <a:defRPr sz="1500"/>
            </a:lvl7pPr>
            <a:lvl8pPr marL="5159938" indent="0">
              <a:buNone/>
              <a:defRPr sz="1500"/>
            </a:lvl8pPr>
            <a:lvl9pPr marL="5897072" indent="0">
              <a:buNone/>
              <a:defRPr sz="15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26/11/2020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8" y="0"/>
            <a:ext cx="10687803" cy="15122525"/>
          </a:xfrm>
          <a:prstGeom prst="rect">
            <a:avLst/>
          </a:prstGeom>
        </p:spPr>
      </p:pic>
      <p:sp>
        <p:nvSpPr>
          <p:cNvPr id="2" name="1 - Θέση τίτλου"/>
          <p:cNvSpPr>
            <a:spLocks noGrp="1"/>
          </p:cNvSpPr>
          <p:nvPr>
            <p:ph type="title"/>
          </p:nvPr>
        </p:nvSpPr>
        <p:spPr>
          <a:xfrm>
            <a:off x="534671" y="605605"/>
            <a:ext cx="9624060" cy="2520421"/>
          </a:xfrm>
          <a:prstGeom prst="rect">
            <a:avLst/>
          </a:prstGeom>
        </p:spPr>
        <p:txBody>
          <a:bodyPr vert="horz" lIns="147427" tIns="73713" rIns="147427" bIns="73713" rtlCol="0" anchor="ctr">
            <a:normAutofit/>
          </a:bodyPr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534671" y="3528591"/>
            <a:ext cx="9624060" cy="9980167"/>
          </a:xfrm>
          <a:prstGeom prst="rect">
            <a:avLst/>
          </a:prstGeom>
        </p:spPr>
        <p:txBody>
          <a:bodyPr vert="horz" lIns="147427" tIns="73713" rIns="147427" bIns="73713" rtlCol="0">
            <a:normAutofit/>
          </a:bodyPr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534671" y="14016343"/>
            <a:ext cx="2495127" cy="805135"/>
          </a:xfrm>
          <a:prstGeom prst="rect">
            <a:avLst/>
          </a:prstGeom>
        </p:spPr>
        <p:txBody>
          <a:bodyPr vert="horz" lIns="147427" tIns="73713" rIns="147427" bIns="73713" rtlCol="0" anchor="ctr"/>
          <a:lstStyle>
            <a:lvl1pPr algn="l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23018E-230E-479C-96EF-48C6CCCA17DE}" type="datetimeFigureOut">
              <a:rPr lang="el-GR" smtClean="0"/>
              <a:pPr/>
              <a:t>26/11/2020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3653580" y="14016343"/>
            <a:ext cx="3386244" cy="805135"/>
          </a:xfrm>
          <a:prstGeom prst="rect">
            <a:avLst/>
          </a:prstGeom>
        </p:spPr>
        <p:txBody>
          <a:bodyPr vert="horz" lIns="147427" tIns="73713" rIns="147427" bIns="73713" rtlCol="0" anchor="ctr"/>
          <a:lstStyle>
            <a:lvl1pPr algn="ct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7663604" y="14016343"/>
            <a:ext cx="2495127" cy="805135"/>
          </a:xfrm>
          <a:prstGeom prst="rect">
            <a:avLst/>
          </a:prstGeom>
        </p:spPr>
        <p:txBody>
          <a:bodyPr vert="horz" lIns="147427" tIns="73713" rIns="147427" bIns="73713" rtlCol="0" anchor="ctr"/>
          <a:lstStyle>
            <a:lvl1pPr algn="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1474268" rtl="0" eaLnBrk="1" latinLnBrk="0" hangingPunct="1">
        <a:spcBef>
          <a:spcPct val="0"/>
        </a:spcBef>
        <a:buNone/>
        <a:defRPr sz="7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52850" indent="-552850" algn="l" defTabSz="1474268" rtl="0" eaLnBrk="1" latinLnBrk="0" hangingPunct="1">
        <a:spcBef>
          <a:spcPct val="20000"/>
        </a:spcBef>
        <a:buFont typeface="Arial" pitchFamily="34" charset="0"/>
        <a:buChar char="•"/>
        <a:defRPr sz="5200" kern="1200">
          <a:solidFill>
            <a:schemeClr val="tx1"/>
          </a:solidFill>
          <a:latin typeface="+mn-lt"/>
          <a:ea typeface="+mn-ea"/>
          <a:cs typeface="+mn-cs"/>
        </a:defRPr>
      </a:lvl1pPr>
      <a:lvl2pPr marL="1197843" indent="-460710" algn="l" defTabSz="1474268" rtl="0" eaLnBrk="1" latinLnBrk="0" hangingPunct="1">
        <a:spcBef>
          <a:spcPct val="20000"/>
        </a:spcBef>
        <a:buFont typeface="Arial" pitchFamily="34" charset="0"/>
        <a:buChar char="–"/>
        <a:defRPr sz="4500" kern="1200">
          <a:solidFill>
            <a:schemeClr val="tx1"/>
          </a:solidFill>
          <a:latin typeface="+mn-lt"/>
          <a:ea typeface="+mn-ea"/>
          <a:cs typeface="+mn-cs"/>
        </a:defRPr>
      </a:lvl2pPr>
      <a:lvl3pPr marL="1842835" indent="-368567" algn="l" defTabSz="1474268" rtl="0" eaLnBrk="1" latinLnBrk="0" hangingPunct="1">
        <a:spcBef>
          <a:spcPct val="20000"/>
        </a:spcBef>
        <a:buFont typeface="Arial" pitchFamily="34" charset="0"/>
        <a:buChar char="•"/>
        <a:defRPr sz="3900" kern="1200">
          <a:solidFill>
            <a:schemeClr val="tx1"/>
          </a:solidFill>
          <a:latin typeface="+mn-lt"/>
          <a:ea typeface="+mn-ea"/>
          <a:cs typeface="+mn-cs"/>
        </a:defRPr>
      </a:lvl3pPr>
      <a:lvl4pPr marL="2579970" indent="-368567" algn="l" defTabSz="1474268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317103" indent="-368567" algn="l" defTabSz="1474268" rtl="0" eaLnBrk="1" latinLnBrk="0" hangingPunct="1">
        <a:spcBef>
          <a:spcPct val="20000"/>
        </a:spcBef>
        <a:buFont typeface="Arial" pitchFamily="34" charset="0"/>
        <a:buChar char="»"/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54237" indent="-368567" algn="l" defTabSz="1474268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91372" indent="-368567" algn="l" defTabSz="1474268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28505" indent="-368567" algn="l" defTabSz="1474268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65640" indent="-368567" algn="l" defTabSz="1474268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37134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74268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211403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48537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85670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422805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59938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897072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4 - TextBox"/>
          <p:cNvSpPr txBox="1"/>
          <p:nvPr/>
        </p:nvSpPr>
        <p:spPr>
          <a:xfrm>
            <a:off x="905397" y="3888854"/>
            <a:ext cx="914501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The enterprise ………………………………… based in ……………………region, has joined the Action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“Entrepreneurship  Toolbox” 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with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 total 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budget </a:t>
            </a:r>
            <a:r>
              <a:rPr lang="en-US" sz="120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of  </a:t>
            </a:r>
            <a:r>
              <a:rPr lang="en-US" sz="1200" b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80 </a:t>
            </a:r>
            <a:r>
              <a:rPr lang="en-US" sz="1200" b="1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million €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. The Action aims at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supporting 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existing small and very small enterprises,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operating in the following categories: 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Retailing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Catering services 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Educational and social services </a:t>
            </a:r>
            <a:endParaRPr lang="en-US" sz="12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just"/>
            <a:endParaRPr lang="en-US" sz="1200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just"/>
            <a:endParaRPr lang="el-GR" sz="1200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just"/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The investment’s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total 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budget is…………………………………………………….. € out of which ………………………………… €  is public expenditure.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The 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Action is co-financed by Greece and the European Union - European Regional Development Fund.</a:t>
            </a:r>
          </a:p>
        </p:txBody>
      </p:sp>
      <p:sp>
        <p:nvSpPr>
          <p:cNvPr id="7" name="5 - TextBox"/>
          <p:cNvSpPr txBox="1"/>
          <p:nvPr/>
        </p:nvSpPr>
        <p:spPr>
          <a:xfrm>
            <a:off x="905397" y="5977086"/>
            <a:ext cx="9217024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The approved </a:t>
            </a:r>
            <a:r>
              <a:rPr lang="en-US" sz="1200" b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co-financed Business </a:t>
            </a:r>
            <a:r>
              <a:rPr lang="en-US" sz="1200" b="1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Plan includes investments  in </a:t>
            </a:r>
            <a:r>
              <a:rPr lang="en-US" sz="1200" b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the </a:t>
            </a:r>
            <a:r>
              <a:rPr lang="en-US" sz="1200" b="1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following categories:</a:t>
            </a:r>
          </a:p>
          <a:p>
            <a:pPr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Improvement of the business’s premises for energy efficiency, health, safety and accessibility improvement </a:t>
            </a:r>
            <a:endParaRPr lang="en-US" sz="12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Machinery and equipment for energy efficiency, health and safety improvement, ICT.</a:t>
            </a:r>
          </a:p>
          <a:p>
            <a:pPr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Service and 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procedures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standardization </a:t>
            </a:r>
          </a:p>
          <a:p>
            <a:pPr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Digital Promotion</a:t>
            </a:r>
            <a:endParaRPr lang="en-US" sz="12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Wage cost for new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personnel</a:t>
            </a:r>
          </a:p>
          <a:p>
            <a:pPr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Cost of preparation/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mplementation/monitoring of the </a:t>
            </a:r>
            <a:r>
              <a:rPr lang="en-US" sz="120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business plan. </a:t>
            </a:r>
            <a:endParaRPr lang="en-US" sz="12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12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0">
              <a:lnSpc>
                <a:spcPct val="150000"/>
              </a:lnSpc>
            </a:pPr>
            <a:r>
              <a:rPr lang="en-US" sz="1200" b="1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Through the participation in the Action, </a:t>
            </a:r>
            <a:r>
              <a:rPr lang="en-US" sz="1200" b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the </a:t>
            </a:r>
            <a:r>
              <a:rPr lang="en-US" sz="1200" b="1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enterprise achieved: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Competitiveness 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improvement 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 Increase of profitability  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Reinforcement of an 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extrovert business profile 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 Market expenditure by adopting new products and services 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Creation of better 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quality products and services  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Increase of 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productivity and improvement of operational procedures 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 Entrepreneurship Reinforcement </a:t>
            </a:r>
            <a:endParaRPr lang="en-US" sz="12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Creation/ retention of jobs</a:t>
            </a:r>
            <a:endParaRPr lang="en-US" sz="12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 Other …………………………………………………………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ü"/>
            </a:pPr>
            <a:endParaRPr lang="en-US" sz="12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0">
              <a:lnSpc>
                <a:spcPct val="150000"/>
              </a:lnSpc>
            </a:pP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The support of </a:t>
            </a:r>
            <a:r>
              <a:rPr lang="en-US" sz="1200" dirty="0" err="1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EPAnEK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proved beneficial, not only for the enterprise but for the competitiveness of the national as well as the local economy. </a:t>
            </a:r>
            <a:endParaRPr lang="el-GR" sz="12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501</TotalTime>
  <Words>232</Words>
  <Application>Microsoft Office PowerPoint</Application>
  <PresentationFormat>Custom</PresentationFormat>
  <Paragraphs>27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Verdana</vt:lpstr>
      <vt:lpstr>Wingdings</vt:lpstr>
      <vt:lpstr>Θέμα του Office</vt:lpstr>
      <vt:lpstr>PowerPoint Presentation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Διαφάνεια 1</dc:title>
  <dc:creator>Sotiris Katselos</dc:creator>
  <cp:lastModifiedBy>ΚΑΤΣΕΛΟΣ ΣΩΤΗΡΗΣ</cp:lastModifiedBy>
  <cp:revision>56</cp:revision>
  <dcterms:created xsi:type="dcterms:W3CDTF">2018-02-13T12:16:57Z</dcterms:created>
  <dcterms:modified xsi:type="dcterms:W3CDTF">2020-11-26T13:12:11Z</dcterms:modified>
</cp:coreProperties>
</file>